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104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2829-0743-FB44-863E-330AC0263EF9}" type="datetimeFigureOut">
              <a:rPr lang="en-US" smtClean="0"/>
              <a:t>2/10/14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072F-13CC-1543-A5DB-223138EC0D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222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2829-0743-FB44-863E-330AC0263EF9}" type="datetimeFigureOut">
              <a:rPr lang="en-US" smtClean="0"/>
              <a:t>2/10/14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072F-13CC-1543-A5DB-223138EC0D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320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2829-0743-FB44-863E-330AC0263EF9}" type="datetimeFigureOut">
              <a:rPr lang="en-US" smtClean="0"/>
              <a:t>2/10/14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072F-13CC-1543-A5DB-223138EC0D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76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2829-0743-FB44-863E-330AC0263EF9}" type="datetimeFigureOut">
              <a:rPr lang="en-US" smtClean="0"/>
              <a:t>2/10/14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072F-13CC-1543-A5DB-223138EC0D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500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2829-0743-FB44-863E-330AC0263EF9}" type="datetimeFigureOut">
              <a:rPr lang="en-US" smtClean="0"/>
              <a:t>2/10/14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072F-13CC-1543-A5DB-223138EC0D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077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2829-0743-FB44-863E-330AC0263EF9}" type="datetimeFigureOut">
              <a:rPr lang="en-US" smtClean="0"/>
              <a:t>2/10/14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072F-13CC-1543-A5DB-223138EC0D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337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2829-0743-FB44-863E-330AC0263EF9}" type="datetimeFigureOut">
              <a:rPr lang="en-US" smtClean="0"/>
              <a:t>2/10/14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072F-13CC-1543-A5DB-223138EC0D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968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2829-0743-FB44-863E-330AC0263EF9}" type="datetimeFigureOut">
              <a:rPr lang="en-US" smtClean="0"/>
              <a:t>2/10/14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072F-13CC-1543-A5DB-223138EC0D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020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2829-0743-FB44-863E-330AC0263EF9}" type="datetimeFigureOut">
              <a:rPr lang="en-US" smtClean="0"/>
              <a:t>2/10/14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072F-13CC-1543-A5DB-223138EC0D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091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2829-0743-FB44-863E-330AC0263EF9}" type="datetimeFigureOut">
              <a:rPr lang="en-US" smtClean="0"/>
              <a:t>2/10/14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072F-13CC-1543-A5DB-223138EC0D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027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2829-0743-FB44-863E-330AC0263EF9}" type="datetimeFigureOut">
              <a:rPr lang="en-US" smtClean="0"/>
              <a:t>2/10/14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072F-13CC-1543-A5DB-223138EC0D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77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12829-0743-FB44-863E-330AC0263EF9}" type="datetimeFigureOut">
              <a:rPr lang="en-US" smtClean="0"/>
              <a:t>2/10/14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2072F-13CC-1543-A5DB-223138EC0D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44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Greek Theater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195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Tragic Hero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i="1" dirty="0" smtClean="0"/>
              <a:t>A great or virtuous character in a dramatic tragedy who is destined for downfall, suffering, or defeat. </a:t>
            </a:r>
          </a:p>
          <a:p>
            <a:pPr marL="0" lvl="1" indent="0">
              <a:buNone/>
            </a:pPr>
            <a:endParaRPr lang="en-US" i="1" dirty="0"/>
          </a:p>
          <a:p>
            <a:pPr marL="400050" lvl="2" indent="0">
              <a:buNone/>
            </a:pPr>
            <a:r>
              <a:rPr lang="en-US" i="1" dirty="0" smtClean="0"/>
              <a:t>Oedipus is a classic </a:t>
            </a:r>
            <a:r>
              <a:rPr lang="en-US" i="1" u="sng" dirty="0" smtClean="0"/>
              <a:t>tragic hero</a:t>
            </a:r>
            <a:r>
              <a:rPr lang="en-US" i="1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2811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use of words to express something different from and often opposite to their literal meaning. </a:t>
            </a:r>
          </a:p>
          <a:p>
            <a:r>
              <a:rPr lang="en-US" dirty="0" smtClean="0"/>
              <a:t>An expression or utterance marked by a deliberate contrast between apparent and intended meaning.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“What a beautiful view,” he said, his voice dripping with irony, as he looked out the window at the alley.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561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Dramatic Irony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The dramatic effect achieved by leading an audience to understand an incongruity between a situation and the accompanying speeches, while the characters in the play remain unaware of the incongruity.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irony occurring when the implications of a situation, speech, etc. are understood by the audience but not by the characters in the play.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	Romeo and Juliet’s </a:t>
            </a:r>
            <a:r>
              <a:rPr lang="en-US" i="1" dirty="0" err="1" smtClean="0"/>
              <a:t>Mercutio</a:t>
            </a:r>
            <a:r>
              <a:rPr lang="en-US" i="1" dirty="0" smtClean="0"/>
              <a:t> is an example of a character who’s speech contains dramatic irony.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57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 instruction to an actor or director, written into the script of a play.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u="sng" dirty="0" smtClean="0"/>
              <a:t>Stage directions </a:t>
            </a:r>
            <a:r>
              <a:rPr lang="en-US" i="1" dirty="0" smtClean="0"/>
              <a:t>may include center stage, stage left, stage right, or down stage right.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892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Monologue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dramatic soliloquy</a:t>
            </a:r>
          </a:p>
          <a:p>
            <a:r>
              <a:rPr lang="en-US" dirty="0" smtClean="0"/>
              <a:t>An extended speech by one person. </a:t>
            </a:r>
          </a:p>
          <a:p>
            <a:endParaRPr lang="en-US" dirty="0"/>
          </a:p>
          <a:p>
            <a:r>
              <a:rPr lang="en-US" i="1" dirty="0" smtClean="0"/>
              <a:t>Romeo delivers several </a:t>
            </a:r>
            <a:r>
              <a:rPr lang="en-US" i="1" u="sng" dirty="0" smtClean="0"/>
              <a:t>monologues</a:t>
            </a:r>
            <a:r>
              <a:rPr lang="en-US" i="1" dirty="0" smtClean="0"/>
              <a:t> in Romeo and Juliet.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61480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Catharsis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act or process of releasing a strong emotion [such as fear or pity] especially by expressing it in an art form.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i="1" dirty="0" smtClean="0"/>
              <a:t>Acting is a means of </a:t>
            </a:r>
            <a:r>
              <a:rPr lang="en-US" i="1" u="sng" dirty="0" smtClean="0"/>
              <a:t>catharsis</a:t>
            </a:r>
            <a:r>
              <a:rPr lang="en-US" i="1" dirty="0" smtClean="0"/>
              <a:t> for her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235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Comedy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dramatic work that is light and often humorous or satirical in tone and usually contains a happy resolution of the thematic conflict. </a:t>
            </a:r>
          </a:p>
          <a:p>
            <a:endParaRPr lang="en-US" dirty="0" smtClean="0"/>
          </a:p>
          <a:p>
            <a:pPr lvl="1"/>
            <a:r>
              <a:rPr lang="en-US" i="1" dirty="0" smtClean="0"/>
              <a:t>The Princess Bride is an example of a </a:t>
            </a:r>
            <a:r>
              <a:rPr lang="en-US" i="1" u="sng" dirty="0" smtClean="0"/>
              <a:t>comedy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319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Tragedy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drama or literary work in which the main character is brought to ruin or suffers extreme sorrow, especially as a consequence of a tragic flaw, moral weakness, or inability to cope with unfavorable circumstances. 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i="1" dirty="0" smtClean="0"/>
              <a:t>Two examples of </a:t>
            </a:r>
            <a:r>
              <a:rPr lang="en-US" i="1" u="sng" dirty="0" smtClean="0"/>
              <a:t>tragedies</a:t>
            </a:r>
            <a:r>
              <a:rPr lang="en-US" i="1" dirty="0" smtClean="0"/>
              <a:t> are Oedipus the King and Romeo and Juliet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766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Melodrama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 Drama in which many exciting events happen and the characters have very strong or exaggerated emotions.</a:t>
            </a:r>
          </a:p>
          <a:p>
            <a:pPr marL="0" indent="0">
              <a:buNone/>
            </a:pPr>
            <a:r>
              <a:rPr lang="en-US" dirty="0" smtClean="0"/>
              <a:t>2.  A situation or series of events in which people have very strong or exaggerated emotions.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i="1" dirty="0" smtClean="0"/>
              <a:t>Critics dismissed his work as </a:t>
            </a:r>
            <a:r>
              <a:rPr lang="en-US" i="1" u="sng" dirty="0" smtClean="0"/>
              <a:t>melodrama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02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Soliloquy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 long, usually serious speech that a character in a play makes to an audience and that reveals the character’s thoughts. 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“</a:t>
            </a:r>
            <a:r>
              <a:rPr lang="en-US" i="1" dirty="0"/>
              <a:t>But if it is hard for the theatergoer to catch all the meanings in Macbeth's rippling </a:t>
            </a:r>
            <a:r>
              <a:rPr lang="en-US" i="1" u="sng" dirty="0"/>
              <a:t>soliloquies</a:t>
            </a:r>
            <a:r>
              <a:rPr lang="en-US" i="1" dirty="0"/>
              <a:t>, then how much harder is that task when Shakespeare seems unable or unwilling to unpack his obscurities</a:t>
            </a:r>
            <a:r>
              <a:rPr lang="en-US" i="1" dirty="0" smtClean="0"/>
              <a:t>.”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33163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way of using humor to show that someone or something is foolish, weak, bad, etc.: humor that shows the weakness or bad qualities of a person, government, society, etc. 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i="1" dirty="0" smtClean="0"/>
              <a:t>South Park is an example of </a:t>
            </a:r>
            <a:r>
              <a:rPr lang="en-US" i="1" u="sng" dirty="0" smtClean="0"/>
              <a:t>satire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661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Hubris [</a:t>
            </a:r>
            <a:r>
              <a:rPr lang="en-US" dirty="0" err="1" smtClean="0"/>
              <a:t>Hybris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Exaggerated self pride or self-confidence [overbearing pride], often resulting in fatal retribution. </a:t>
            </a:r>
          </a:p>
          <a:p>
            <a:endParaRPr lang="en-US" dirty="0" smtClean="0"/>
          </a:p>
          <a:p>
            <a:pPr lvl="1"/>
            <a:r>
              <a:rPr lang="en-US" i="1" u="sng" dirty="0" smtClean="0"/>
              <a:t>Hubris</a:t>
            </a:r>
            <a:r>
              <a:rPr lang="en-US" i="1" dirty="0" smtClean="0"/>
              <a:t> was a crime in classical Athens.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60060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Tragic Flaw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flaw in a character that brings about the downfall of the hero of a tragedy. </a:t>
            </a:r>
          </a:p>
          <a:p>
            <a:endParaRPr lang="en-US" dirty="0" smtClean="0"/>
          </a:p>
          <a:p>
            <a:pPr lvl="1"/>
            <a:r>
              <a:rPr lang="en-US" i="1" dirty="0" smtClean="0"/>
              <a:t>Romeo’s </a:t>
            </a:r>
            <a:r>
              <a:rPr lang="en-US" i="1" u="sng" dirty="0" smtClean="0"/>
              <a:t>tragic flaw </a:t>
            </a:r>
            <a:r>
              <a:rPr lang="en-US" i="1" dirty="0" smtClean="0"/>
              <a:t>may be excessive pride. </a:t>
            </a:r>
          </a:p>
        </p:txBody>
      </p:sp>
    </p:spTree>
    <p:extLst>
      <p:ext uri="{BB962C8B-B14F-4D97-AF65-F5344CB8AC3E}">
        <p14:creationId xmlns:p14="http://schemas.microsoft.com/office/powerpoint/2010/main" val="572394825"/>
      </p:ext>
    </p:extLst>
  </p:cSld>
  <p:clrMapOvr>
    <a:masterClrMapping/>
  </p:clrMapOvr>
</p:sld>
</file>

<file path=ppt/theme/theme1.xml><?xml version="1.0" encoding="utf-8"?>
<a:theme xmlns:a="http://schemas.openxmlformats.org/drawingml/2006/main" name="Decision Making as a Consumer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Decision Making as a Consumer.thmx</Template>
  <TotalTime>1187</TotalTime>
  <Words>526</Words>
  <Application>Microsoft Macintosh PowerPoint</Application>
  <PresentationFormat>On-screen Show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Decision Making as a Consumer</vt:lpstr>
      <vt:lpstr>Greek Theater</vt:lpstr>
      <vt:lpstr>Catharsis</vt:lpstr>
      <vt:lpstr>Comedy</vt:lpstr>
      <vt:lpstr>Tragedy</vt:lpstr>
      <vt:lpstr>Melodrama</vt:lpstr>
      <vt:lpstr>Soliloquy</vt:lpstr>
      <vt:lpstr>Satire</vt:lpstr>
      <vt:lpstr>Hubris [Hybris]</vt:lpstr>
      <vt:lpstr>Tragic Flaw</vt:lpstr>
      <vt:lpstr>Tragic Hero</vt:lpstr>
      <vt:lpstr>Irony</vt:lpstr>
      <vt:lpstr>Dramatic Irony</vt:lpstr>
      <vt:lpstr>Stage Direction</vt:lpstr>
      <vt:lpstr>Monologue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Theater</dc:title>
  <dc:creator>acarmack</dc:creator>
  <cp:lastModifiedBy>acarmack</cp:lastModifiedBy>
  <cp:revision>6</cp:revision>
  <dcterms:created xsi:type="dcterms:W3CDTF">2014-02-10T19:35:31Z</dcterms:created>
  <dcterms:modified xsi:type="dcterms:W3CDTF">2014-02-11T15:22:54Z</dcterms:modified>
</cp:coreProperties>
</file>