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81" r:id="rId4"/>
    <p:sldId id="266" r:id="rId5"/>
    <p:sldId id="284" r:id="rId6"/>
    <p:sldId id="285" r:id="rId7"/>
    <p:sldId id="282" r:id="rId8"/>
    <p:sldId id="286" r:id="rId9"/>
    <p:sldId id="268" r:id="rId10"/>
    <p:sldId id="269" r:id="rId11"/>
    <p:sldId id="287" r:id="rId12"/>
    <p:sldId id="28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544" y="-1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9/11/13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9/11/13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9/11/13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9/11/13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9/11/13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9/11/13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9/11/13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webster-dictionary.org/definition/contemplated" TargetMode="External"/><Relationship Id="rId12" Type="http://schemas.openxmlformats.org/officeDocument/2006/relationships/hyperlink" Target="http://www.webster-dictionary.org/definition/as" TargetMode="External"/><Relationship Id="rId13" Type="http://schemas.openxmlformats.org/officeDocument/2006/relationships/hyperlink" Target="http://www.webster-dictionary.org/definition/thi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webster-dictionary.org/definition/time" TargetMode="External"/><Relationship Id="rId3" Type="http://schemas.openxmlformats.org/officeDocument/2006/relationships/hyperlink" Target="http://www.webster-dictionary.org/definition/the" TargetMode="External"/><Relationship Id="rId4" Type="http://schemas.openxmlformats.org/officeDocument/2006/relationships/hyperlink" Target="http://www.webster-dictionary.org/definition/being" TargetMode="External"/><Relationship Id="rId5" Type="http://schemas.openxmlformats.org/officeDocument/2006/relationships/hyperlink" Target="http://www.webster-dictionary.org/definition/in" TargetMode="External"/><Relationship Id="rId6" Type="http://schemas.openxmlformats.org/officeDocument/2006/relationships/hyperlink" Target="http://www.webster-dictionary.org/definition/progress" TargetMode="External"/><Relationship Id="rId7" Type="http://schemas.openxmlformats.org/officeDocument/2006/relationships/hyperlink" Target="http://www.webster-dictionary.org/definition/now" TargetMode="External"/><Relationship Id="rId8" Type="http://schemas.openxmlformats.org/officeDocument/2006/relationships/hyperlink" Target="http://www.webster-dictionary.org/definition/or" TargetMode="External"/><Relationship Id="rId9" Type="http://schemas.openxmlformats.org/officeDocument/2006/relationships/hyperlink" Target="http://www.webster-dictionary.org/definition/at" TargetMode="External"/><Relationship Id="rId10" Type="http://schemas.openxmlformats.org/officeDocument/2006/relationships/hyperlink" Target="http://www.webster-dictionary.org/definition/mom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cnews.com/video/nightly-news/52978410" TargetMode="External"/><Relationship Id="rId3" Type="http://schemas.openxmlformats.org/officeDocument/2006/relationships/hyperlink" Target="http://www.cnn.com/2013/09/09/us/george-zimmerman-detained/index.html?hpt=hp_inthenew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Applying the Essential Question to Summer Reading...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novel’s </a:t>
            </a:r>
            <a:r>
              <a:rPr lang="en-US" i="1" dirty="0" smtClean="0"/>
              <a:t>historical context?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political, social, cultural, and economic environment related to historical moments, events, and </a:t>
            </a:r>
            <a:r>
              <a:rPr lang="en-US" dirty="0" smtClean="0"/>
              <a:t>trends.</a:t>
            </a:r>
          </a:p>
          <a:p>
            <a:r>
              <a:rPr lang="en-US" dirty="0" smtClean="0"/>
              <a:t>What is the novel’s main idea?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sz="2400" dirty="0"/>
              <a:t>What is the author’s purpose? Why did the author write this book</a:t>
            </a:r>
            <a:r>
              <a:rPr lang="en-US" sz="2400" dirty="0" smtClean="0"/>
              <a:t>?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sz="2400" dirty="0" smtClean="0"/>
              <a:t>How does the author use </a:t>
            </a:r>
            <a:r>
              <a:rPr lang="en-US" sz="2400" b="1" dirty="0" smtClean="0"/>
              <a:t>Indirect characterization</a:t>
            </a:r>
            <a:r>
              <a:rPr lang="en-US" sz="2400" dirty="0" smtClean="0"/>
              <a:t>? [The process by which the personality of a fictitious character is revealed through the character’s speech, actions, appearances, etc.]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sz="2400" dirty="0" smtClean="0"/>
              <a:t>How does the author use </a:t>
            </a:r>
            <a:r>
              <a:rPr lang="en-US" sz="2400" b="1" dirty="0" smtClean="0"/>
              <a:t>Direct characterization</a:t>
            </a:r>
            <a:r>
              <a:rPr lang="en-US" sz="2400" dirty="0" smtClean="0"/>
              <a:t>? [In literature and drama, the method of character development in which the author simply tells what the character is like.]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one of  your summer reading novels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Break up into groups of 3 or 4.  Your group members must have read the same novel. Pick one book to discuss for this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iscuss </a:t>
            </a:r>
            <a:r>
              <a:rPr lang="en-US" dirty="0"/>
              <a:t>the events, experiences, influences in the far and/or recent pas that defines the ‘present” for specific characters or the narrator.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how </a:t>
            </a:r>
            <a:r>
              <a:rPr lang="en-US" dirty="0"/>
              <a:t>the resolution or end of the book reflects the character’s response to the events in the distant or recent past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all answers on loose leaf paper.  Answers will be turned in during the last 5 minutes of the block.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209800"/>
            <a:ext cx="10157354" cy="1397000"/>
          </a:xfrm>
        </p:spPr>
        <p:txBody>
          <a:bodyPr/>
          <a:lstStyle/>
          <a:p>
            <a:r>
              <a:rPr lang="en-US" dirty="0"/>
              <a:t>Essential Question: </a:t>
            </a:r>
            <a:br>
              <a:rPr lang="en-US" dirty="0"/>
            </a:br>
            <a:r>
              <a:rPr lang="en-US" i="1" dirty="0"/>
              <a:t>How do we define the 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438400"/>
            <a:ext cx="7008574" cy="1930400"/>
          </a:xfrm>
        </p:spPr>
        <p:txBody>
          <a:bodyPr>
            <a:normAutofit/>
          </a:bodyPr>
          <a:lstStyle/>
          <a:p>
            <a:r>
              <a:rPr lang="en-US" sz="3200" dirty="0"/>
              <a:t>Present </a:t>
            </a:r>
            <a:r>
              <a:rPr lang="en-US" sz="3200" dirty="0">
                <a:hlinkClick r:id="rId2"/>
              </a:rPr>
              <a:t>time</a:t>
            </a:r>
            <a:r>
              <a:rPr lang="en-US" sz="3200" dirty="0"/>
              <a:t>; </a:t>
            </a:r>
            <a:r>
              <a:rPr lang="en-US" sz="3200" dirty="0">
                <a:hlinkClick r:id="rId3"/>
              </a:rPr>
              <a:t>the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time</a:t>
            </a:r>
            <a:r>
              <a:rPr lang="en-US" sz="3200" dirty="0"/>
              <a:t> </a:t>
            </a:r>
            <a:r>
              <a:rPr lang="en-US" sz="3200" dirty="0">
                <a:hlinkClick r:id="rId4"/>
              </a:rPr>
              <a:t>being</a:t>
            </a:r>
            <a:r>
              <a:rPr lang="en-US" sz="3200" dirty="0"/>
              <a:t>; </a:t>
            </a:r>
            <a:r>
              <a:rPr lang="en-US" sz="3200" dirty="0">
                <a:hlinkClick r:id="rId2"/>
              </a:rPr>
              <a:t>time</a:t>
            </a:r>
            <a:r>
              <a:rPr lang="en-US" sz="3200" dirty="0"/>
              <a:t> </a:t>
            </a:r>
            <a:r>
              <a:rPr lang="en-US" sz="3200" dirty="0">
                <a:hlinkClick r:id="rId5"/>
              </a:rPr>
              <a:t>in</a:t>
            </a:r>
            <a:r>
              <a:rPr lang="en-US" sz="3200" dirty="0"/>
              <a:t> </a:t>
            </a:r>
            <a:r>
              <a:rPr lang="en-US" sz="3200" dirty="0">
                <a:hlinkClick r:id="rId6"/>
              </a:rPr>
              <a:t>progress</a:t>
            </a:r>
            <a:r>
              <a:rPr lang="en-US" sz="3200" dirty="0"/>
              <a:t> </a:t>
            </a:r>
            <a:r>
              <a:rPr lang="en-US" sz="3200" dirty="0">
                <a:hlinkClick r:id="rId7"/>
              </a:rPr>
              <a:t>now</a:t>
            </a:r>
            <a:r>
              <a:rPr lang="en-US" sz="3200" dirty="0"/>
              <a:t>, </a:t>
            </a:r>
            <a:r>
              <a:rPr lang="en-US" sz="3200" dirty="0">
                <a:hlinkClick r:id="rId8"/>
              </a:rPr>
              <a:t>or</a:t>
            </a:r>
            <a:r>
              <a:rPr lang="en-US" sz="3200" dirty="0"/>
              <a:t> </a:t>
            </a:r>
            <a:r>
              <a:rPr lang="en-US" sz="3200" dirty="0">
                <a:hlinkClick r:id="rId9"/>
              </a:rPr>
              <a:t>at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the</a:t>
            </a:r>
            <a:r>
              <a:rPr lang="en-US" sz="3200" dirty="0"/>
              <a:t> </a:t>
            </a:r>
            <a:r>
              <a:rPr lang="en-US" sz="3200" dirty="0">
                <a:hlinkClick r:id="rId10"/>
              </a:rPr>
              <a:t>moment</a:t>
            </a:r>
            <a:r>
              <a:rPr lang="en-US" sz="3200" dirty="0"/>
              <a:t> </a:t>
            </a:r>
            <a:r>
              <a:rPr lang="en-US" sz="3200" dirty="0">
                <a:hlinkClick r:id="rId11"/>
              </a:rPr>
              <a:t>contemplated</a:t>
            </a:r>
            <a:r>
              <a:rPr lang="en-US" sz="3200" dirty="0"/>
              <a:t>; </a:t>
            </a:r>
            <a:r>
              <a:rPr lang="en-US" sz="3200" dirty="0">
                <a:hlinkClick r:id="rId12"/>
              </a:rPr>
              <a:t>as</a:t>
            </a:r>
            <a:r>
              <a:rPr lang="en-US" sz="3200" dirty="0"/>
              <a:t>, </a:t>
            </a:r>
            <a:r>
              <a:rPr lang="en-US" sz="3200" dirty="0">
                <a:hlinkClick r:id="rId9"/>
              </a:rPr>
              <a:t>at</a:t>
            </a:r>
            <a:r>
              <a:rPr lang="en-US" sz="3200" dirty="0"/>
              <a:t> </a:t>
            </a:r>
            <a:r>
              <a:rPr lang="en-US" sz="3200" dirty="0">
                <a:hlinkClick r:id="rId13"/>
              </a:rPr>
              <a:t>this</a:t>
            </a:r>
            <a:r>
              <a:rPr lang="en-US" sz="3200" dirty="0"/>
              <a:t> present.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685800"/>
            <a:ext cx="7008574" cy="12969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Definition: </a:t>
            </a:r>
            <a:r>
              <a:rPr lang="en-US" sz="3200" i="1" dirty="0" smtClean="0"/>
              <a:t>The Present </a:t>
            </a:r>
            <a:r>
              <a:rPr lang="en-US" sz="3200" dirty="0" smtClean="0"/>
              <a:t>[Noun]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286000"/>
            <a:ext cx="7008574" cy="1930400"/>
          </a:xfrm>
        </p:spPr>
        <p:txBody>
          <a:bodyPr/>
          <a:lstStyle/>
          <a:p>
            <a:r>
              <a:rPr lang="en-US" i="1" dirty="0" smtClean="0"/>
              <a:t>Existing or occurring at a later time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304800"/>
            <a:ext cx="7008574" cy="129698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Future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398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66700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Having existed or taken place in a period before the present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685800"/>
            <a:ext cx="7008574" cy="12969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Past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19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057400"/>
            <a:ext cx="7008574" cy="19304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/>
              <a:t>Write </a:t>
            </a:r>
            <a:r>
              <a:rPr lang="en-US" sz="3600" i="1" dirty="0"/>
              <a:t>about events and experiences [academic, personal, social, political, environmental, economic, etc.] that define “the present.”</a:t>
            </a:r>
            <a:r>
              <a:rPr lang="en-US" sz="3600" dirty="0"/>
              <a:t> </a:t>
            </a:r>
            <a:r>
              <a:rPr lang="en-US" sz="3600" i="1" dirty="0"/>
              <a:t>What defines </a:t>
            </a:r>
            <a:r>
              <a:rPr lang="en-US" sz="3600" b="1" i="1" dirty="0" smtClean="0"/>
              <a:t>your</a:t>
            </a:r>
            <a:r>
              <a:rPr lang="en-US" sz="3600" i="1" dirty="0" smtClean="0"/>
              <a:t> present</a:t>
            </a:r>
            <a:r>
              <a:rPr lang="en-US" sz="3600" i="1" dirty="0"/>
              <a:t>?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304800"/>
            <a:ext cx="7008574" cy="12969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Bell Ringer: September 11, 2013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794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I am currently a resident of Hampton, VA.  I teach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English and sponsor the class of 2017.  I have three younger sisters, two live in Michigan and one lives in San Francisco, CA.  I am indirectly effected by our country’s economic recession and global warming.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7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-News Clip-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://www.nbcnews.com/video/nightly-news/</a:t>
            </a:r>
            <a:r>
              <a:rPr lang="en-US" dirty="0" smtClean="0">
                <a:hlinkClick r:id="rId2"/>
              </a:rPr>
              <a:t>52978410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http://www.cnn.com/2013/09/09/us/george-zimmerman-detained/index.html?hpt=</a:t>
            </a:r>
            <a:r>
              <a:rPr lang="en-US" dirty="0" smtClean="0">
                <a:hlinkClick r:id="rId3"/>
              </a:rPr>
              <a:t>hp_inthenews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Factors that Define</a:t>
            </a:r>
            <a:br>
              <a:rPr lang="en-US" dirty="0" smtClean="0"/>
            </a:br>
            <a:r>
              <a:rPr lang="en-US" dirty="0" smtClean="0"/>
              <a:t> Our “</a:t>
            </a:r>
            <a:r>
              <a:rPr lang="en-US" i="1" dirty="0" smtClean="0"/>
              <a:t>The Present”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Environmental</a:t>
            </a:r>
            <a:r>
              <a:rPr lang="en-US" dirty="0" smtClean="0"/>
              <a:t>: Issues with Pollution and Global Warming, Endangered species, learning/school environment, Hampton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Social: Describe current situations with friends and family 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Academic</a:t>
            </a:r>
            <a:r>
              <a:rPr lang="en-US" dirty="0" smtClean="0"/>
              <a:t>: Attend Bethel High School, all students in this class are in the 9</a:t>
            </a:r>
            <a:r>
              <a:rPr lang="en-US" baseline="30000" dirty="0" smtClean="0"/>
              <a:t>th</a:t>
            </a:r>
            <a:r>
              <a:rPr lang="en-US" dirty="0" smtClean="0"/>
              <a:t> grade, all students are studying English 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Personal</a:t>
            </a:r>
            <a:r>
              <a:rPr lang="en-US" dirty="0" smtClean="0"/>
              <a:t>: Age, interests/hobbies, personality type, height, physical traits, background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Political: </a:t>
            </a:r>
          </a:p>
          <a:p>
            <a:pPr marL="883845" lvl="1" indent="-457200">
              <a:buFont typeface="+mj-lt"/>
              <a:buAutoNum type="arabicParenR"/>
            </a:pPr>
            <a:r>
              <a:rPr lang="en-US" dirty="0" smtClean="0"/>
              <a:t>Crisis in Syria </a:t>
            </a:r>
          </a:p>
          <a:p>
            <a:pPr marL="883845" lvl="1" indent="-457200">
              <a:buFont typeface="+mj-lt"/>
              <a:buAutoNum type="arabicParenR"/>
            </a:pPr>
            <a:r>
              <a:rPr lang="en-US" dirty="0" smtClean="0"/>
              <a:t>George Zimmerman back in court</a:t>
            </a:r>
          </a:p>
          <a:p>
            <a:pPr marL="883845" lvl="1" indent="-457200">
              <a:buFont typeface="+mj-lt"/>
              <a:buAutoNum type="arabicParenR"/>
            </a:pPr>
            <a:r>
              <a:rPr lang="en-US" dirty="0" smtClean="0"/>
              <a:t>Anniversary of 9/11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ining the Present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Defining the Present.potx</Template>
  <TotalTime>0</TotalTime>
  <Words>484</Words>
  <Application>Microsoft Macintosh PowerPoint</Application>
  <PresentationFormat>Custom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Defining the Present</vt:lpstr>
      <vt:lpstr>English 9</vt:lpstr>
      <vt:lpstr>Essential Question:  How do we define the present?</vt:lpstr>
      <vt:lpstr>Present time; the time being; time in progress now, or at the moment contemplated; as, at this present.</vt:lpstr>
      <vt:lpstr>Existing or occurring at a later time</vt:lpstr>
      <vt:lpstr>Having existed or taken place in a period before the present</vt:lpstr>
      <vt:lpstr> Write about events and experiences [academic, personal, social, political, environmental, economic, etc.] that define “the present.” What defines your present?  </vt:lpstr>
      <vt:lpstr>Example Response</vt:lpstr>
      <vt:lpstr>-News Clip-</vt:lpstr>
      <vt:lpstr>Other Factors that Define  Our “The Present”</vt:lpstr>
      <vt:lpstr>Applying the Essential Question to Summer Reading...</vt:lpstr>
      <vt:lpstr>Group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2013-09-11T18:29:54Z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