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72" r:id="rId2"/>
    <p:sldId id="256" r:id="rId3"/>
    <p:sldId id="268" r:id="rId4"/>
    <p:sldId id="271" r:id="rId5"/>
    <p:sldId id="262" r:id="rId6"/>
    <p:sldId id="263" r:id="rId7"/>
    <p:sldId id="267" r:id="rId8"/>
    <p:sldId id="257" r:id="rId9"/>
    <p:sldId id="258" r:id="rId10"/>
    <p:sldId id="259" r:id="rId11"/>
    <p:sldId id="260" r:id="rId12"/>
    <p:sldId id="264" r:id="rId13"/>
    <p:sldId id="270" r:id="rId14"/>
    <p:sldId id="273" r:id="rId15"/>
    <p:sldId id="274" r:id="rId16"/>
    <p:sldId id="275" r:id="rId17"/>
    <p:sldId id="277"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7" autoAdjust="0"/>
    <p:restoredTop sz="94660"/>
  </p:normalViewPr>
  <p:slideViewPr>
    <p:cSldViewPr>
      <p:cViewPr varScale="1">
        <p:scale>
          <a:sx n="65" d="100"/>
          <a:sy n="65" d="100"/>
        </p:scale>
        <p:origin x="-104" y="-2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6"/>
            <a:ext cx="563701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DA4470-0355-47B4-B56F-CEC2DC12F92B}" type="datetimeFigureOut">
              <a:rPr lang="en-US" smtClean="0"/>
              <a:t>6/1/14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895A7-ACEE-464A-9113-D7E5B89B2917}" type="slidenum">
              <a:rPr lang="en-US" smtClean="0"/>
              <a:t>‹#›</a:t>
            </a:fld>
            <a:endParaRPr lang="en-US"/>
          </a:p>
        </p:txBody>
      </p:sp>
      <p:sp>
        <p:nvSpPr>
          <p:cNvPr id="2" name="Title 1"/>
          <p:cNvSpPr>
            <a:spLocks noGrp="1"/>
          </p:cNvSpPr>
          <p:nvPr>
            <p:ph type="ctrTitle"/>
          </p:nvPr>
        </p:nvSpPr>
        <p:spPr>
          <a:xfrm>
            <a:off x="817582" y="3132291"/>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A4470-0355-47B4-B56F-CEC2DC12F92B}" type="datetimeFigureOut">
              <a:rPr lang="en-US" smtClean="0"/>
              <a:t>6/1/14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895A7-ACEE-464A-9113-D7E5B89B291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9"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731520"/>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DA4470-0355-47B4-B56F-CEC2DC12F92B}" type="datetimeFigureOut">
              <a:rPr lang="en-US" smtClean="0"/>
              <a:t>6/1/14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895A7-ACEE-464A-9113-D7E5B89B291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DA4470-0355-47B4-B56F-CEC2DC12F92B}" type="datetimeFigureOut">
              <a:rPr lang="en-US" smtClean="0"/>
              <a:t>6/1/14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895A7-ACEE-464A-9113-D7E5B89B291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7"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2"/>
            <a:ext cx="5970495"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A4470-0355-47B4-B56F-CEC2DC12F92B}" type="datetimeFigureOut">
              <a:rPr lang="en-US" smtClean="0"/>
              <a:t>6/1/14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895A7-ACEE-464A-9113-D7E5B89B291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DA4470-0355-47B4-B56F-CEC2DC12F92B}" type="datetimeFigureOut">
              <a:rPr lang="en-US" smtClean="0"/>
              <a:t>6/1/14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895A7-ACEE-464A-9113-D7E5B89B291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3"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DA4470-0355-47B4-B56F-CEC2DC12F92B}" type="datetimeFigureOut">
              <a:rPr lang="en-US" smtClean="0"/>
              <a:t>6/1/14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895A7-ACEE-464A-9113-D7E5B89B291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DA4470-0355-47B4-B56F-CEC2DC12F92B}" type="datetimeFigureOut">
              <a:rPr lang="en-US" smtClean="0"/>
              <a:t>6/1/14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895A7-ACEE-464A-9113-D7E5B89B291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A4470-0355-47B4-B56F-CEC2DC12F92B}" type="datetimeFigureOut">
              <a:rPr lang="en-US" smtClean="0"/>
              <a:t>6/1/14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895A7-ACEE-464A-9113-D7E5B89B291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1"/>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731521"/>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6" y="3497803"/>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A4470-0355-47B4-B56F-CEC2DC12F92B}" type="datetimeFigureOut">
              <a:rPr lang="en-US" smtClean="0"/>
              <a:t>6/1/14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895A7-ACEE-464A-9113-D7E5B89B291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7"/>
            <a:ext cx="369411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A4470-0355-47B4-B56F-CEC2DC12F92B}" type="datetimeFigureOut">
              <a:rPr lang="en-US" smtClean="0"/>
              <a:t>6/1/14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895A7-ACEE-464A-9113-D7E5B89B2917}" type="slidenum">
              <a:rPr lang="en-US" smtClean="0"/>
              <a:t>‹#›</a:t>
            </a:fld>
            <a:endParaRPr lang="en-US"/>
          </a:p>
        </p:txBody>
      </p:sp>
      <p:sp>
        <p:nvSpPr>
          <p:cNvPr id="2" name="Title 1"/>
          <p:cNvSpPr>
            <a:spLocks noGrp="1"/>
          </p:cNvSpPr>
          <p:nvPr>
            <p:ph type="title"/>
          </p:nvPr>
        </p:nvSpPr>
        <p:spPr>
          <a:xfrm>
            <a:off x="727268" y="4464421"/>
            <a:ext cx="6383539"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1"/>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DA4470-0355-47B4-B56F-CEC2DC12F92B}" type="datetimeFigureOut">
              <a:rPr lang="en-US" smtClean="0"/>
              <a:t>6/1/14</a:t>
            </a:fld>
            <a:endParaRPr lang="en-US"/>
          </a:p>
        </p:txBody>
      </p:sp>
      <p:sp>
        <p:nvSpPr>
          <p:cNvPr id="5" name="Footer Placeholder 4"/>
          <p:cNvSpPr>
            <a:spLocks noGrp="1"/>
          </p:cNvSpPr>
          <p:nvPr>
            <p:ph type="ftr" sz="quarter" idx="3"/>
          </p:nvPr>
        </p:nvSpPr>
        <p:spPr>
          <a:xfrm>
            <a:off x="457201" y="6172201"/>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1"/>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77895A7-ACEE-464A-9113-D7E5B89B291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www.youtube.com/watch?v=g89NxTTycx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imghp?hl=en&amp;tab=wi" TargetMode="External"/><Relationship Id="rId3" Type="http://schemas.openxmlformats.org/officeDocument/2006/relationships/hyperlink" Target="http://www.comedycentra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 Id="rId3" Type="http://schemas.openxmlformats.org/officeDocument/2006/relationships/hyperlink" Target="http://www.youtube.com/watch?v=oDRmuK0ZPL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295400"/>
            <a:ext cx="5966667" cy="2423346"/>
          </a:xfrm>
        </p:spPr>
        <p:txBody>
          <a:bodyPr/>
          <a:lstStyle/>
          <a:p>
            <a:pPr marL="0" indent="0">
              <a:buNone/>
            </a:pPr>
            <a:r>
              <a:rPr lang="en-US" dirty="0" smtClean="0"/>
              <a:t>Student Sample</a:t>
            </a:r>
            <a:br>
              <a:rPr lang="en-US" dirty="0" smtClean="0"/>
            </a:br>
            <a:r>
              <a:rPr lang="en-US" i="1" dirty="0" smtClean="0"/>
              <a:t>Pop Culture Project</a:t>
            </a:r>
            <a:endParaRPr lang="en-US" i="1" dirty="0"/>
          </a:p>
        </p:txBody>
      </p:sp>
      <p:sp>
        <p:nvSpPr>
          <p:cNvPr id="3" name="Text Placeholder 2"/>
          <p:cNvSpPr>
            <a:spLocks noGrp="1"/>
          </p:cNvSpPr>
          <p:nvPr>
            <p:ph type="body" idx="1"/>
          </p:nvPr>
        </p:nvSpPr>
        <p:spPr/>
        <p:txBody>
          <a:bodyPr>
            <a:noAutofit/>
          </a:bodyPr>
          <a:lstStyle/>
          <a:p>
            <a:r>
              <a:rPr lang="en-US" sz="1200" dirty="0" smtClean="0"/>
              <a:t>Unit 6: Self-Identity</a:t>
            </a:r>
          </a:p>
          <a:p>
            <a:r>
              <a:rPr lang="en-US" sz="1200" dirty="0" smtClean="0"/>
              <a:t>English 9 Honors</a:t>
            </a:r>
          </a:p>
          <a:p>
            <a:r>
              <a:rPr lang="en-US" sz="1200" dirty="0" smtClean="0"/>
              <a:t>Carmack</a:t>
            </a:r>
          </a:p>
          <a:p>
            <a:r>
              <a:rPr lang="en-US" sz="1200" dirty="0" smtClean="0"/>
              <a:t>Bethel High School</a:t>
            </a:r>
            <a:endParaRPr lang="en-US" sz="1200" dirty="0"/>
          </a:p>
        </p:txBody>
      </p:sp>
    </p:spTree>
    <p:extLst>
      <p:ext uri="{BB962C8B-B14F-4D97-AF65-F5344CB8AC3E}">
        <p14:creationId xmlns:p14="http://schemas.microsoft.com/office/powerpoint/2010/main" val="419477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410200"/>
            <a:ext cx="6512511" cy="1143000"/>
          </a:xfrm>
        </p:spPr>
        <p:txBody>
          <a:bodyPr/>
          <a:lstStyle/>
          <a:p>
            <a:pPr algn="l"/>
            <a:r>
              <a:rPr lang="en-US" sz="2800" dirty="0" smtClean="0"/>
              <a:t>Example 2:</a:t>
            </a:r>
            <a:br>
              <a:rPr lang="en-US" sz="2800" dirty="0" smtClean="0"/>
            </a:br>
            <a:r>
              <a:rPr lang="en-US" sz="2800" i="1" dirty="0" smtClean="0"/>
              <a:t>Mary </a:t>
            </a:r>
            <a:r>
              <a:rPr lang="en-US" sz="2800" i="1" dirty="0" smtClean="0"/>
              <a:t>Poppins</a:t>
            </a:r>
            <a:br>
              <a:rPr lang="en-US" sz="2800" i="1" dirty="0" smtClean="0"/>
            </a:br>
            <a:r>
              <a:rPr lang="en-US" sz="2800" dirty="0" smtClean="0"/>
              <a:t>(1964)</a:t>
            </a:r>
            <a:endParaRPr lang="en-US" sz="2800" dirty="0"/>
          </a:p>
        </p:txBody>
      </p:sp>
      <p:pic>
        <p:nvPicPr>
          <p:cNvPr id="6" name="Picture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71153" y="3352800"/>
            <a:ext cx="4135494" cy="3307003"/>
          </a:xfrm>
          <a:prstGeom prst="rect">
            <a:avLst/>
          </a:prstGeom>
          <a:ln>
            <a:noFill/>
          </a:ln>
          <a:effectLst>
            <a:softEdge rad="112500"/>
          </a:effec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4071557" cy="5105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1000"/>
            <a:ext cx="3886200" cy="27095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47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“Mary Poppins, practically perfect in every way.”</a:t>
            </a:r>
            <a:endParaRPr lang="en-US" dirty="0"/>
          </a:p>
        </p:txBody>
      </p:sp>
      <p:sp>
        <p:nvSpPr>
          <p:cNvPr id="3" name="Content Placeholder 2"/>
          <p:cNvSpPr>
            <a:spLocks noGrp="1"/>
          </p:cNvSpPr>
          <p:nvPr>
            <p:ph sz="quarter" idx="13"/>
          </p:nvPr>
        </p:nvSpPr>
        <p:spPr>
          <a:xfrm>
            <a:off x="304800" y="228601"/>
            <a:ext cx="5410200" cy="2590800"/>
          </a:xfrm>
        </p:spPr>
        <p:txBody>
          <a:bodyPr>
            <a:normAutofit fontScale="70000" lnSpcReduction="20000"/>
          </a:bodyPr>
          <a:lstStyle/>
          <a:p>
            <a:r>
              <a:rPr lang="en-US" sz="2000" dirty="0" smtClean="0"/>
              <a:t>Mary Poppins: Nanny, spinster, and sexually neutral female. </a:t>
            </a:r>
          </a:p>
          <a:p>
            <a:r>
              <a:rPr lang="en-US" sz="2000" dirty="0" smtClean="0"/>
              <a:t>She never challenges Mr. Bank’s position in the Bank household.</a:t>
            </a:r>
          </a:p>
          <a:p>
            <a:r>
              <a:rPr lang="en-US" sz="2000" dirty="0" smtClean="0"/>
              <a:t>Feminist movement never addressed…is it used as a joke?</a:t>
            </a:r>
          </a:p>
          <a:p>
            <a:r>
              <a:rPr lang="en-US" sz="2000" dirty="0" smtClean="0"/>
              <a:t>Mary </a:t>
            </a:r>
            <a:r>
              <a:rPr lang="en-US" sz="2000" dirty="0" err="1" smtClean="0"/>
              <a:t>Poppin’s</a:t>
            </a:r>
            <a:r>
              <a:rPr lang="en-US" sz="2000" dirty="0" smtClean="0"/>
              <a:t> role in the film is to remind George Banks of his place in society.  He needs to be the head of the household so that the Victorian monarchy can be supported by the families of England. </a:t>
            </a:r>
          </a:p>
          <a:p>
            <a:r>
              <a:rPr lang="en-US" sz="2000" dirty="0" smtClean="0"/>
              <a:t>By the end of the movie, George Banks gets all that he wanted…control of his misbehaved children, obedient wife, and promotion at work.</a:t>
            </a:r>
          </a:p>
          <a:p>
            <a:endParaRPr lang="en-US" sz="2000" dirty="0" smtClean="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25478"/>
            <a:ext cx="3048000"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849446" y="3303072"/>
            <a:ext cx="3886200" cy="646331"/>
          </a:xfrm>
          <a:prstGeom prst="rect">
            <a:avLst/>
          </a:prstGeom>
        </p:spPr>
        <p:txBody>
          <a:bodyPr wrap="square">
            <a:spAutoFit/>
          </a:bodyPr>
          <a:lstStyle/>
          <a:p>
            <a:r>
              <a:rPr lang="en-US" dirty="0" smtClean="0">
                <a:hlinkClick r:id="rId3"/>
              </a:rPr>
              <a:t>http://www.youtube.com/watch?v=g89NxTTycxc</a:t>
            </a:r>
            <a:endParaRPr lang="en-US" dirty="0"/>
          </a:p>
        </p:txBody>
      </p:sp>
      <p:sp>
        <p:nvSpPr>
          <p:cNvPr id="6" name="Rectangle 5"/>
          <p:cNvSpPr/>
          <p:nvPr/>
        </p:nvSpPr>
        <p:spPr>
          <a:xfrm>
            <a:off x="4460631" y="2819400"/>
            <a:ext cx="4572000" cy="646331"/>
          </a:xfrm>
          <a:prstGeom prst="rect">
            <a:avLst/>
          </a:prstGeom>
        </p:spPr>
        <p:txBody>
          <a:bodyPr>
            <a:spAutoFit/>
          </a:bodyPr>
          <a:lstStyle/>
          <a:p>
            <a:r>
              <a:rPr lang="en-US" dirty="0"/>
              <a:t>Marry Poppins: “Let’s Go Fly a </a:t>
            </a:r>
            <a:r>
              <a:rPr lang="en-US" dirty="0" smtClean="0"/>
              <a:t>Kite:”</a:t>
            </a:r>
            <a:endParaRPr lang="en-US" dirty="0"/>
          </a:p>
          <a:p>
            <a:endParaRPr lang="en-US" dirty="0"/>
          </a:p>
        </p:txBody>
      </p:sp>
    </p:spTree>
    <p:extLst>
      <p:ext uri="{BB962C8B-B14F-4D97-AF65-F5344CB8AC3E}">
        <p14:creationId xmlns:p14="http://schemas.microsoft.com/office/powerpoint/2010/main" val="2384558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9893" b="9893"/>
          <a:stretch>
            <a:fillRect/>
          </a:stretch>
        </p:blipFill>
        <p:spPr/>
      </p:pic>
      <p:sp>
        <p:nvSpPr>
          <p:cNvPr id="6" name="Text Placeholder 5"/>
          <p:cNvSpPr>
            <a:spLocks noGrp="1"/>
          </p:cNvSpPr>
          <p:nvPr>
            <p:ph type="body" sz="half" idx="2"/>
          </p:nvPr>
        </p:nvSpPr>
        <p:spPr/>
        <p:txBody>
          <a:bodyPr>
            <a:normAutofit lnSpcReduction="10000"/>
          </a:bodyPr>
          <a:lstStyle/>
          <a:p>
            <a:r>
              <a:rPr lang="en-US" dirty="0" smtClean="0"/>
              <a:t>Disney’s</a:t>
            </a:r>
            <a:r>
              <a:rPr lang="en-US" i="1" dirty="0" smtClean="0"/>
              <a:t> </a:t>
            </a:r>
            <a:r>
              <a:rPr lang="en-US" i="1" dirty="0" err="1" smtClean="0"/>
              <a:t>Mulan</a:t>
            </a:r>
            <a:r>
              <a:rPr lang="en-US" dirty="0" smtClean="0"/>
              <a:t>: (1998)</a:t>
            </a:r>
          </a:p>
          <a:p>
            <a:pPr lvl="1"/>
            <a:r>
              <a:rPr lang="en-US" dirty="0" smtClean="0"/>
              <a:t>*She dresses up as a guy so she can enroll in the Chinese army.</a:t>
            </a:r>
          </a:p>
          <a:p>
            <a:pPr lvl="1"/>
            <a:r>
              <a:rPr lang="en-US" dirty="0" smtClean="0"/>
              <a:t>*She does get married at the end of the movie.</a:t>
            </a:r>
          </a:p>
          <a:p>
            <a:pPr lvl="1"/>
            <a:r>
              <a:rPr lang="en-US" dirty="0" smtClean="0"/>
              <a:t>*By the end of the film, her male companions recognize her as a strong and independent female.</a:t>
            </a:r>
          </a:p>
          <a:p>
            <a:pPr lvl="1"/>
            <a:r>
              <a:rPr lang="en-US" dirty="0" smtClean="0"/>
              <a:t>*Questions gender roles within a minority group.</a:t>
            </a:r>
          </a:p>
        </p:txBody>
      </p:sp>
      <p:sp>
        <p:nvSpPr>
          <p:cNvPr id="2" name="Title 1"/>
          <p:cNvSpPr>
            <a:spLocks noGrp="1"/>
          </p:cNvSpPr>
          <p:nvPr>
            <p:ph type="title"/>
          </p:nvPr>
        </p:nvSpPr>
        <p:spPr/>
        <p:txBody>
          <a:bodyPr/>
          <a:lstStyle/>
          <a:p>
            <a:r>
              <a:rPr lang="en-US" dirty="0" smtClean="0"/>
              <a:t>Are there exceptions</a:t>
            </a:r>
            <a:r>
              <a:rPr lang="en-US" dirty="0" smtClean="0"/>
              <a:t>? </a:t>
            </a:r>
            <a:endParaRPr lang="en-US" dirty="0"/>
          </a:p>
        </p:txBody>
      </p:sp>
    </p:spTree>
    <p:extLst>
      <p:ext uri="{BB962C8B-B14F-4D97-AF65-F5344CB8AC3E}">
        <p14:creationId xmlns:p14="http://schemas.microsoft.com/office/powerpoint/2010/main" val="520432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2033" b="2033"/>
          <a:stretch>
            <a:fillRect/>
          </a:stretch>
        </p:blipFill>
        <p:spPr/>
      </p:pic>
      <p:sp>
        <p:nvSpPr>
          <p:cNvPr id="3" name="Text Placeholder 2"/>
          <p:cNvSpPr>
            <a:spLocks noGrp="1"/>
          </p:cNvSpPr>
          <p:nvPr>
            <p:ph type="body" sz="half" idx="2"/>
          </p:nvPr>
        </p:nvSpPr>
        <p:spPr/>
        <p:txBody>
          <a:bodyPr>
            <a:normAutofit/>
          </a:bodyPr>
          <a:lstStyle/>
          <a:p>
            <a:r>
              <a:rPr lang="en-US" dirty="0" smtClean="0"/>
              <a:t>She plays the “independent and self-reliant female.”</a:t>
            </a:r>
          </a:p>
          <a:p>
            <a:r>
              <a:rPr lang="en-US" dirty="0" smtClean="0"/>
              <a:t>Refuses to marry through out the majority of the movie.</a:t>
            </a:r>
          </a:p>
          <a:p>
            <a:r>
              <a:rPr lang="en-US" dirty="0" smtClean="0"/>
              <a:t>By the end of the movie, she gives in to Aladdin's marriage proposal. </a:t>
            </a:r>
          </a:p>
          <a:p>
            <a:r>
              <a:rPr lang="en-US" dirty="0" smtClean="0"/>
              <a:t>Good try Jasmine! </a:t>
            </a:r>
            <a:endParaRPr lang="en-US" dirty="0"/>
          </a:p>
        </p:txBody>
      </p:sp>
      <p:sp>
        <p:nvSpPr>
          <p:cNvPr id="4" name="Title 3"/>
          <p:cNvSpPr>
            <a:spLocks noGrp="1"/>
          </p:cNvSpPr>
          <p:nvPr>
            <p:ph type="title"/>
          </p:nvPr>
        </p:nvSpPr>
        <p:spPr/>
        <p:txBody>
          <a:bodyPr/>
          <a:lstStyle/>
          <a:p>
            <a:r>
              <a:rPr lang="en-US" dirty="0" smtClean="0"/>
              <a:t>Jasmine? (1992)  </a:t>
            </a:r>
            <a:endParaRPr lang="en-US" dirty="0"/>
          </a:p>
        </p:txBody>
      </p:sp>
    </p:spTree>
    <p:extLst>
      <p:ext uri="{BB962C8B-B14F-4D97-AF65-F5344CB8AC3E}">
        <p14:creationId xmlns:p14="http://schemas.microsoft.com/office/powerpoint/2010/main" val="22735350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buNone/>
            </a:pPr>
            <a:r>
              <a:rPr lang="en-US" dirty="0" smtClean="0"/>
              <a:t>Connection to Literature #1: </a:t>
            </a:r>
            <a:r>
              <a:rPr lang="en-US" i="1" dirty="0" smtClean="0"/>
              <a:t>Animal Farm</a:t>
            </a:r>
            <a:endParaRPr lang="en-US" i="1" dirty="0"/>
          </a:p>
        </p:txBody>
      </p:sp>
      <p:sp>
        <p:nvSpPr>
          <p:cNvPr id="6" name="Content Placeholder 5"/>
          <p:cNvSpPr>
            <a:spLocks noGrp="1"/>
          </p:cNvSpPr>
          <p:nvPr>
            <p:ph sz="quarter" idx="13"/>
          </p:nvPr>
        </p:nvSpPr>
        <p:spPr/>
        <p:txBody>
          <a:bodyPr>
            <a:normAutofit fontScale="92500" lnSpcReduction="10000"/>
          </a:bodyPr>
          <a:lstStyle/>
          <a:p>
            <a:r>
              <a:rPr lang="en-US" dirty="0"/>
              <a:t>“Going back, the others found that she had remained behind the best bedroom. She had taken a piece of blue ribbon from Mrs. Jones’s dressing-table and was holding it against her shoulder and admiring herself in the glass in a very foolish manner” (Orwell 19).</a:t>
            </a:r>
          </a:p>
          <a:p>
            <a:endParaRPr lang="en-US" dirty="0"/>
          </a:p>
        </p:txBody>
      </p:sp>
      <p:sp>
        <p:nvSpPr>
          <p:cNvPr id="7" name="Content Placeholder 6"/>
          <p:cNvSpPr>
            <a:spLocks noGrp="1"/>
          </p:cNvSpPr>
          <p:nvPr>
            <p:ph sz="quarter" idx="14"/>
          </p:nvPr>
        </p:nvSpPr>
        <p:spPr/>
        <p:txBody>
          <a:bodyPr>
            <a:normAutofit fontScale="92500" lnSpcReduction="20000"/>
          </a:bodyPr>
          <a:lstStyle/>
          <a:p>
            <a:r>
              <a:rPr lang="en-US" dirty="0" smtClean="0"/>
              <a:t>Fictional, female characters are often portrayed as individuals who are consumed by vanity. </a:t>
            </a:r>
          </a:p>
          <a:p>
            <a:pPr marL="45720" indent="0">
              <a:buNone/>
            </a:pPr>
            <a:endParaRPr lang="en-US" dirty="0"/>
          </a:p>
          <a:p>
            <a:r>
              <a:rPr lang="en-US" i="1" dirty="0" smtClean="0"/>
              <a:t>Animal Farm </a:t>
            </a:r>
            <a:r>
              <a:rPr lang="en-US" dirty="0" smtClean="0"/>
              <a:t>and the </a:t>
            </a:r>
            <a:r>
              <a:rPr lang="en-US" i="1" dirty="0" smtClean="0"/>
              <a:t>Little Mermaid </a:t>
            </a:r>
            <a:r>
              <a:rPr lang="en-US" dirty="0" smtClean="0"/>
              <a:t>portray Mollie and Ariel as females who are overly concerned about their physical appearance. </a:t>
            </a:r>
            <a:endParaRPr lang="en-US" dirty="0"/>
          </a:p>
        </p:txBody>
      </p:sp>
    </p:spTree>
    <p:extLst>
      <p:ext uri="{BB962C8B-B14F-4D97-AF65-F5344CB8AC3E}">
        <p14:creationId xmlns:p14="http://schemas.microsoft.com/office/powerpoint/2010/main" val="360969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5410200"/>
            <a:ext cx="6512511" cy="1143000"/>
          </a:xfrm>
        </p:spPr>
        <p:txBody>
          <a:bodyPr/>
          <a:lstStyle/>
          <a:p>
            <a:pPr marL="0" indent="0">
              <a:buNone/>
            </a:pPr>
            <a:r>
              <a:rPr lang="en-US" sz="2800" dirty="0" smtClean="0"/>
              <a:t>Connection to Literature #2: </a:t>
            </a:r>
            <a:br>
              <a:rPr lang="en-US" sz="2800" dirty="0" smtClean="0"/>
            </a:br>
            <a:r>
              <a:rPr lang="en-US" sz="2800" i="1" dirty="0" smtClean="0"/>
              <a:t>Thor Gains his Hammer</a:t>
            </a:r>
            <a:endParaRPr lang="en-US" sz="2800" i="1" dirty="0"/>
          </a:p>
        </p:txBody>
      </p:sp>
      <p:sp>
        <p:nvSpPr>
          <p:cNvPr id="6" name="Content Placeholder 5"/>
          <p:cNvSpPr>
            <a:spLocks noGrp="1"/>
          </p:cNvSpPr>
          <p:nvPr>
            <p:ph sz="quarter" idx="13"/>
          </p:nvPr>
        </p:nvSpPr>
        <p:spPr/>
        <p:txBody>
          <a:bodyPr>
            <a:normAutofit fontScale="92500" lnSpcReduction="20000"/>
          </a:bodyPr>
          <a:lstStyle/>
          <a:p>
            <a:r>
              <a:rPr lang="en-US" dirty="0" smtClean="0"/>
              <a:t>Like the </a:t>
            </a:r>
            <a:r>
              <a:rPr lang="en-US" i="1" dirty="0" smtClean="0"/>
              <a:t>Little Mermaid, Thor Gains his Hammer </a:t>
            </a:r>
            <a:r>
              <a:rPr lang="en-US" dirty="0" smtClean="0"/>
              <a:t>is also a story about an individual who must temporarily alter his appearance in order to obtain what he wants.</a:t>
            </a:r>
          </a:p>
          <a:p>
            <a:r>
              <a:rPr lang="en-US" dirty="0" smtClean="0"/>
              <a:t>Something to think about: Do both characters benefit from this physical transformation?</a:t>
            </a:r>
            <a:endParaRPr lang="en-US" dirty="0"/>
          </a:p>
        </p:txBody>
      </p:sp>
      <p:sp>
        <p:nvSpPr>
          <p:cNvPr id="7" name="Content Placeholder 6"/>
          <p:cNvSpPr>
            <a:spLocks noGrp="1"/>
          </p:cNvSpPr>
          <p:nvPr>
            <p:ph sz="quarter" idx="14"/>
          </p:nvPr>
        </p:nvSpPr>
        <p:spPr/>
        <p:txBody>
          <a:bodyPr/>
          <a:lstStyle/>
          <a:p>
            <a:r>
              <a:rPr lang="en-US" dirty="0" smtClean="0"/>
              <a:t>Thor dresses like a bride in order to gain his hammer back from the Ice Giants. </a:t>
            </a:r>
            <a:endParaRPr lang="en-US" dirty="0"/>
          </a:p>
        </p:txBody>
      </p:sp>
    </p:spTree>
    <p:extLst>
      <p:ext uri="{BB962C8B-B14F-4D97-AF65-F5344CB8AC3E}">
        <p14:creationId xmlns:p14="http://schemas.microsoft.com/office/powerpoint/2010/main" val="284398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0" y="5486400"/>
            <a:ext cx="6512511" cy="1143000"/>
          </a:xfrm>
        </p:spPr>
        <p:txBody>
          <a:bodyPr/>
          <a:lstStyle/>
          <a:p>
            <a:pPr marL="0" indent="0">
              <a:buNone/>
            </a:pPr>
            <a:r>
              <a:rPr lang="en-US" sz="2800" dirty="0" smtClean="0"/>
              <a:t>Connection to Literature #3: </a:t>
            </a:r>
            <a:br>
              <a:rPr lang="en-US" sz="2800" dirty="0" smtClean="0"/>
            </a:br>
            <a:r>
              <a:rPr lang="en-US" sz="2800" i="1" dirty="0" smtClean="0"/>
              <a:t>Romeo and Juliet</a:t>
            </a:r>
            <a:endParaRPr lang="en-US" sz="2800" i="1" dirty="0"/>
          </a:p>
        </p:txBody>
      </p:sp>
      <p:sp>
        <p:nvSpPr>
          <p:cNvPr id="6" name="Content Placeholder 5"/>
          <p:cNvSpPr>
            <a:spLocks noGrp="1"/>
          </p:cNvSpPr>
          <p:nvPr>
            <p:ph sz="quarter" idx="13"/>
          </p:nvPr>
        </p:nvSpPr>
        <p:spPr/>
        <p:txBody>
          <a:bodyPr>
            <a:normAutofit/>
          </a:bodyPr>
          <a:lstStyle/>
          <a:p>
            <a:r>
              <a:rPr lang="en-US" dirty="0" smtClean="0"/>
              <a:t>Juliet and Ariel are willing to do whatever it takes to escape previous arrangements made by their fathers. </a:t>
            </a:r>
          </a:p>
          <a:p>
            <a:r>
              <a:rPr lang="en-US" dirty="0" smtClean="0"/>
              <a:t>Juliet and Ariel are made to believe they cannot control their futures successfully. </a:t>
            </a:r>
          </a:p>
          <a:p>
            <a:r>
              <a:rPr lang="en-US" dirty="0" smtClean="0"/>
              <a:t>Ariel does not commit suicide, but her story illustrates her taking drastic measures in order to be with her romantic interest. </a:t>
            </a:r>
            <a:endParaRPr lang="en-US" dirty="0"/>
          </a:p>
        </p:txBody>
      </p:sp>
    </p:spTree>
    <p:extLst>
      <p:ext uri="{BB962C8B-B14F-4D97-AF65-F5344CB8AC3E}">
        <p14:creationId xmlns:p14="http://schemas.microsoft.com/office/powerpoint/2010/main" val="284398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648200"/>
            <a:ext cx="6512511" cy="1143000"/>
          </a:xfrm>
        </p:spPr>
        <p:txBody>
          <a:bodyPr/>
          <a:lstStyle/>
          <a:p>
            <a:r>
              <a:rPr lang="en-US" dirty="0" smtClean="0"/>
              <a:t>How can we fix the problem?</a:t>
            </a:r>
            <a:endParaRPr lang="en-US" dirty="0"/>
          </a:p>
        </p:txBody>
      </p:sp>
      <p:sp>
        <p:nvSpPr>
          <p:cNvPr id="3" name="Content Placeholder 2"/>
          <p:cNvSpPr>
            <a:spLocks noGrp="1"/>
          </p:cNvSpPr>
          <p:nvPr>
            <p:ph sz="quarter" idx="13"/>
          </p:nvPr>
        </p:nvSpPr>
        <p:spPr/>
        <p:txBody>
          <a:bodyPr/>
          <a:lstStyle/>
          <a:p>
            <a:r>
              <a:rPr lang="en-US" dirty="0" smtClean="0"/>
              <a:t>Yes, I believe this problem can be fixed. </a:t>
            </a:r>
          </a:p>
          <a:p>
            <a:r>
              <a:rPr lang="en-US" dirty="0" smtClean="0"/>
              <a:t>Our culture needs to continue to produce unbiased characters within television and movies. </a:t>
            </a:r>
          </a:p>
          <a:p>
            <a:r>
              <a:rPr lang="en-US" dirty="0" smtClean="0"/>
              <a:t>Children should spend less time watching television. </a:t>
            </a:r>
            <a:endParaRPr lang="en-US" dirty="0"/>
          </a:p>
        </p:txBody>
      </p:sp>
    </p:spTree>
    <p:extLst>
      <p:ext uri="{BB962C8B-B14F-4D97-AF65-F5344CB8AC3E}">
        <p14:creationId xmlns:p14="http://schemas.microsoft.com/office/powerpoint/2010/main" val="278190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Work Cited </a:t>
            </a:r>
            <a:r>
              <a:rPr lang="en-US" dirty="0" smtClean="0"/>
              <a:t>Page/</a:t>
            </a:r>
            <a:r>
              <a:rPr lang="en-US" dirty="0" smtClean="0"/>
              <a:t/>
            </a:r>
            <a:br>
              <a:rPr lang="en-US" dirty="0" smtClean="0"/>
            </a:br>
            <a:r>
              <a:rPr lang="en-US" dirty="0" smtClean="0"/>
              <a:t>Bibliography</a:t>
            </a:r>
            <a:endParaRPr lang="en-US" dirty="0"/>
          </a:p>
        </p:txBody>
      </p:sp>
      <p:sp>
        <p:nvSpPr>
          <p:cNvPr id="4" name="Text Placeholder 3"/>
          <p:cNvSpPr>
            <a:spLocks noGrp="1"/>
          </p:cNvSpPr>
          <p:nvPr>
            <p:ph sz="quarter" idx="13"/>
          </p:nvPr>
        </p:nvSpPr>
        <p:spPr/>
        <p:txBody>
          <a:bodyPr>
            <a:normAutofit fontScale="85000" lnSpcReduction="20000"/>
          </a:bodyPr>
          <a:lstStyle/>
          <a:p>
            <a:pPr marL="45720" indent="0">
              <a:buNone/>
            </a:pPr>
            <a:endParaRPr lang="en-US" sz="1400" dirty="0" smtClean="0"/>
          </a:p>
          <a:p>
            <a:r>
              <a:rPr lang="en-US" sz="1200" dirty="0" smtClean="0"/>
              <a:t>Bell, Elizabeth</a:t>
            </a:r>
            <a:r>
              <a:rPr lang="en-US" sz="1200" dirty="0"/>
              <a:t>, Hass, </a:t>
            </a:r>
            <a:r>
              <a:rPr lang="en-US" sz="1200" dirty="0" smtClean="0"/>
              <a:t>Lynda, &amp; </a:t>
            </a:r>
            <a:r>
              <a:rPr lang="en-US" sz="1200" dirty="0"/>
              <a:t>Sells, </a:t>
            </a:r>
            <a:r>
              <a:rPr lang="en-US" sz="1200" dirty="0" smtClean="0"/>
              <a:t>Laura. (1995). From mouse to </a:t>
            </a:r>
            <a:r>
              <a:rPr lang="en-US" sz="1200" dirty="0" smtClean="0"/>
              <a:t>mermaid. </a:t>
            </a:r>
            <a:r>
              <a:rPr lang="en-US" sz="1200" i="1" dirty="0" smtClean="0"/>
              <a:t>Indiana University </a:t>
            </a:r>
            <a:r>
              <a:rPr lang="en-US" sz="1200" i="1" dirty="0" smtClean="0"/>
              <a:t>Press.</a:t>
            </a:r>
          </a:p>
          <a:p>
            <a:endParaRPr lang="en-US" sz="1200" i="1" dirty="0"/>
          </a:p>
          <a:p>
            <a:r>
              <a:rPr lang="en-US" sz="1200" dirty="0" smtClean="0"/>
              <a:t>Giroux, Henry A. &amp; Pollock, Grace. (2010). The mouse that roared. </a:t>
            </a:r>
            <a:r>
              <a:rPr lang="en-US" sz="1200" i="1" dirty="0" smtClean="0"/>
              <a:t>Roman </a:t>
            </a:r>
            <a:r>
              <a:rPr lang="en-US" sz="1200" i="1" dirty="0" smtClean="0"/>
              <a:t>&amp; Littlefield Publishers</a:t>
            </a:r>
            <a:r>
              <a:rPr lang="en-US" sz="1200" i="1" dirty="0" smtClean="0"/>
              <a:t>, Inc. </a:t>
            </a:r>
            <a:endParaRPr lang="en-US" sz="1200" i="1" dirty="0" smtClean="0"/>
          </a:p>
          <a:p>
            <a:endParaRPr lang="en-US" sz="1200" i="1" dirty="0" smtClean="0"/>
          </a:p>
          <a:p>
            <a:r>
              <a:rPr lang="en-US" sz="1200" dirty="0"/>
              <a:t>Orwell, George. </a:t>
            </a:r>
            <a:r>
              <a:rPr lang="en-US" sz="1200" i="1" dirty="0"/>
              <a:t>Animal Farm</a:t>
            </a:r>
            <a:r>
              <a:rPr lang="en-US" sz="1200" dirty="0"/>
              <a:t>. Austin: Holt, Rinehart and Winston, 1996. Print</a:t>
            </a:r>
            <a:r>
              <a:rPr lang="en-US" sz="1200" dirty="0" smtClean="0"/>
              <a:t>.</a:t>
            </a:r>
          </a:p>
          <a:p>
            <a:endParaRPr lang="en-US" sz="1200" dirty="0" smtClean="0"/>
          </a:p>
          <a:p>
            <a:r>
              <a:rPr lang="en-US" sz="1200" i="1" dirty="0" smtClean="0"/>
              <a:t>Thor Gains His Hammer. </a:t>
            </a:r>
          </a:p>
          <a:p>
            <a:endParaRPr lang="en-US" sz="1200" i="1" dirty="0"/>
          </a:p>
          <a:p>
            <a:r>
              <a:rPr lang="en-US" sz="1200" dirty="0" smtClean="0"/>
              <a:t>Shakespeare</a:t>
            </a:r>
            <a:r>
              <a:rPr lang="en-US" sz="1200" i="1" dirty="0" smtClean="0"/>
              <a:t>. Romeo and Juliet. </a:t>
            </a:r>
          </a:p>
          <a:p>
            <a:endParaRPr lang="en-US" sz="1200" i="1" dirty="0"/>
          </a:p>
          <a:p>
            <a:r>
              <a:rPr lang="en-US" sz="1400" dirty="0" smtClean="0"/>
              <a:t>All </a:t>
            </a:r>
            <a:r>
              <a:rPr lang="en-US" sz="1400" dirty="0"/>
              <a:t>pictures retrieved from: </a:t>
            </a:r>
            <a:r>
              <a:rPr lang="en-US" sz="1400" dirty="0">
                <a:hlinkClick r:id="rId2"/>
              </a:rPr>
              <a:t>http://www.google.com/imghp?hl=en&amp;tab=wi</a:t>
            </a:r>
            <a:endParaRPr lang="en-US" sz="1400" dirty="0"/>
          </a:p>
          <a:p>
            <a:pPr lvl="1"/>
            <a:endParaRPr lang="en-US" sz="1200" dirty="0"/>
          </a:p>
          <a:p>
            <a:r>
              <a:rPr lang="en-US" sz="1400" dirty="0"/>
              <a:t>Video clips retrieved from: </a:t>
            </a:r>
            <a:r>
              <a:rPr lang="en-US" sz="1400" dirty="0">
                <a:hlinkClick r:id="rId3"/>
              </a:rPr>
              <a:t>http://www.youtube.com and http://www.comedycentral.com/ </a:t>
            </a:r>
            <a:endParaRPr lang="en-US" sz="1400" dirty="0"/>
          </a:p>
          <a:p>
            <a:pPr lvl="1"/>
            <a:endParaRPr lang="en-US" sz="1200" dirty="0"/>
          </a:p>
          <a:p>
            <a:r>
              <a:rPr lang="en-US" sz="1400" dirty="0">
                <a:hlinkClick r:id="rId3"/>
              </a:rPr>
              <a:t>http://www.disneymovieslist.com/disney-movies.asp</a:t>
            </a:r>
            <a:endParaRPr lang="en-US" sz="1400" dirty="0"/>
          </a:p>
          <a:p>
            <a:pPr lvl="1"/>
            <a:endParaRPr lang="en-US" sz="1200" dirty="0" smtClean="0"/>
          </a:p>
          <a:p>
            <a:endParaRPr lang="en-US" dirty="0" smtClean="0"/>
          </a:p>
          <a:p>
            <a:endParaRPr lang="en-US" dirty="0" smtClean="0"/>
          </a:p>
        </p:txBody>
      </p:sp>
    </p:spTree>
    <p:extLst>
      <p:ext uri="{BB962C8B-B14F-4D97-AF65-F5344CB8AC3E}">
        <p14:creationId xmlns:p14="http://schemas.microsoft.com/office/powerpoint/2010/main" val="1135960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0" y="5985661"/>
            <a:ext cx="5637011" cy="882119"/>
          </a:xfrm>
        </p:spPr>
        <p:txBody>
          <a:bodyPr>
            <a:normAutofit/>
          </a:bodyPr>
          <a:lstStyle/>
          <a:p>
            <a:pPr algn="r"/>
            <a:endParaRPr lang="en-US" dirty="0" smtClean="0"/>
          </a:p>
          <a:p>
            <a:pPr algn="r"/>
            <a:r>
              <a:rPr lang="en-US" dirty="0" smtClean="0"/>
              <a:t>Presented </a:t>
            </a:r>
            <a:r>
              <a:rPr lang="en-US" dirty="0" smtClean="0"/>
              <a:t>by: </a:t>
            </a:r>
            <a:r>
              <a:rPr lang="en-US" dirty="0" smtClean="0"/>
              <a:t>Ms. Allison Carmack</a:t>
            </a:r>
            <a:endParaRPr lang="en-US" dirty="0" smtClean="0"/>
          </a:p>
        </p:txBody>
      </p:sp>
      <p:sp>
        <p:nvSpPr>
          <p:cNvPr id="2" name="Title 1"/>
          <p:cNvSpPr>
            <a:spLocks noGrp="1"/>
          </p:cNvSpPr>
          <p:nvPr>
            <p:ph type="ctrTitle"/>
          </p:nvPr>
        </p:nvSpPr>
        <p:spPr>
          <a:xfrm>
            <a:off x="152400" y="4343400"/>
            <a:ext cx="6565753" cy="1412168"/>
          </a:xfrm>
        </p:spPr>
        <p:txBody>
          <a:bodyPr/>
          <a:lstStyle/>
          <a:p>
            <a:pPr marL="182880" indent="0">
              <a:buNone/>
            </a:pPr>
            <a:r>
              <a:rPr lang="en-US" dirty="0" smtClean="0"/>
              <a:t>Issue: Women </a:t>
            </a:r>
            <a:r>
              <a:rPr lang="en-US" dirty="0" smtClean="0"/>
              <a:t>of Disney…Fantasy or Reality?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743200"/>
            <a:ext cx="1414272"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4898" y="228600"/>
            <a:ext cx="2641600" cy="1981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16" y="381000"/>
            <a:ext cx="3238500" cy="24720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81200"/>
            <a:ext cx="2472447" cy="2324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6254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Purpose</a:t>
            </a:r>
            <a:endParaRPr lang="en-US" dirty="0"/>
          </a:p>
        </p:txBody>
      </p:sp>
      <p:sp>
        <p:nvSpPr>
          <p:cNvPr id="3" name="Content Placeholder 2"/>
          <p:cNvSpPr>
            <a:spLocks noGrp="1"/>
          </p:cNvSpPr>
          <p:nvPr>
            <p:ph sz="quarter" idx="13"/>
          </p:nvPr>
        </p:nvSpPr>
        <p:spPr>
          <a:xfrm>
            <a:off x="914400" y="731520"/>
            <a:ext cx="6629400" cy="3688080"/>
          </a:xfrm>
        </p:spPr>
        <p:txBody>
          <a:bodyPr>
            <a:normAutofit/>
          </a:bodyPr>
          <a:lstStyle/>
          <a:p>
            <a:r>
              <a:rPr lang="en-US" dirty="0" smtClean="0"/>
              <a:t>Women’s </a:t>
            </a:r>
            <a:r>
              <a:rPr lang="en-US" dirty="0"/>
              <a:t>g</a:t>
            </a:r>
            <a:r>
              <a:rPr lang="en-US" dirty="0" smtClean="0"/>
              <a:t>ender roles will be examined.  </a:t>
            </a:r>
          </a:p>
          <a:p>
            <a:r>
              <a:rPr lang="en-US" dirty="0" smtClean="0"/>
              <a:t>The following questions will be addressed:</a:t>
            </a:r>
          </a:p>
          <a:p>
            <a:pPr marL="45720" indent="0">
              <a:buNone/>
            </a:pPr>
            <a:r>
              <a:rPr lang="en-US" dirty="0" smtClean="0"/>
              <a:t>	-</a:t>
            </a:r>
            <a:r>
              <a:rPr lang="en-US" i="1" dirty="0" smtClean="0"/>
              <a:t>What kind of “female” images are being </a:t>
            </a:r>
            <a:r>
              <a:rPr lang="en-US" i="1" dirty="0" smtClean="0"/>
              <a:t>	represented through </a:t>
            </a:r>
            <a:r>
              <a:rPr lang="en-US" i="1" dirty="0" smtClean="0"/>
              <a:t>Disney’s animated </a:t>
            </a:r>
            <a:r>
              <a:rPr lang="en-US" i="1" dirty="0" smtClean="0"/>
              <a:t>	characters</a:t>
            </a:r>
            <a:r>
              <a:rPr lang="en-US" i="1" dirty="0" smtClean="0"/>
              <a:t>?</a:t>
            </a:r>
          </a:p>
          <a:p>
            <a:pPr marL="45720" indent="0">
              <a:buNone/>
            </a:pPr>
            <a:r>
              <a:rPr lang="en-US" dirty="0"/>
              <a:t>	</a:t>
            </a:r>
            <a:r>
              <a:rPr lang="en-US" i="1" dirty="0" smtClean="0"/>
              <a:t>-Can one find “hidden messages” within Disney 	movies/products? If so, what are they?</a:t>
            </a:r>
          </a:p>
          <a:p>
            <a:pPr marL="45720" indent="0">
              <a:buNone/>
            </a:pPr>
            <a:r>
              <a:rPr lang="en-US" dirty="0"/>
              <a:t>		</a:t>
            </a:r>
            <a:r>
              <a:rPr lang="en-US" dirty="0" smtClean="0"/>
              <a:t>  </a:t>
            </a:r>
            <a:r>
              <a:rPr lang="en-US" dirty="0"/>
              <a:t>	</a:t>
            </a:r>
          </a:p>
          <a:p>
            <a:pPr marL="45720" indent="0">
              <a:buNone/>
            </a:pPr>
            <a:endParaRPr lang="en-US" dirty="0"/>
          </a:p>
        </p:txBody>
      </p:sp>
    </p:spTree>
    <p:extLst>
      <p:ext uri="{BB962C8B-B14F-4D97-AF65-F5344CB8AC3E}">
        <p14:creationId xmlns:p14="http://schemas.microsoft.com/office/powerpoint/2010/main" val="3752650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Statics about the Disney Company</a:t>
            </a:r>
            <a:endParaRPr lang="en-US" dirty="0"/>
          </a:p>
        </p:txBody>
      </p:sp>
      <p:sp>
        <p:nvSpPr>
          <p:cNvPr id="3" name="Content Placeholder 2"/>
          <p:cNvSpPr>
            <a:spLocks noGrp="1"/>
          </p:cNvSpPr>
          <p:nvPr>
            <p:ph sz="quarter" idx="13"/>
          </p:nvPr>
        </p:nvSpPr>
        <p:spPr/>
        <p:txBody>
          <a:bodyPr>
            <a:normAutofit fontScale="55000" lnSpcReduction="20000"/>
          </a:bodyPr>
          <a:lstStyle/>
          <a:p>
            <a:r>
              <a:rPr lang="en-US" dirty="0" smtClean="0"/>
              <a:t>“Disney Consumer Products, eager to tap into such a market, fostered a partnership with </a:t>
            </a:r>
            <a:r>
              <a:rPr lang="en-US" dirty="0" err="1" smtClean="0"/>
              <a:t>Walmart</a:t>
            </a:r>
            <a:r>
              <a:rPr lang="en-US" dirty="0" smtClean="0"/>
              <a:t> in 2997 to sell such merchandise based on Hanna Montana, High School Musical, and other franchises and expected its tween retail business to reach $400 million in sales in 2008 (Giroux &amp; </a:t>
            </a:r>
            <a:r>
              <a:rPr lang="en-US" dirty="0" smtClean="0"/>
              <a:t>Pollock </a:t>
            </a:r>
            <a:r>
              <a:rPr lang="en-US" dirty="0" smtClean="0"/>
              <a:t>23).</a:t>
            </a:r>
          </a:p>
          <a:p>
            <a:r>
              <a:rPr lang="en-US" dirty="0" smtClean="0"/>
              <a:t>“In 1995, more than 200 million people a year watched a Disney film or home </a:t>
            </a:r>
            <a:r>
              <a:rPr lang="en-US" dirty="0"/>
              <a:t>video (Giroux &amp; </a:t>
            </a:r>
            <a:r>
              <a:rPr lang="en-US" dirty="0" smtClean="0"/>
              <a:t>Pollock</a:t>
            </a:r>
            <a:r>
              <a:rPr lang="en-US" dirty="0"/>
              <a:t> </a:t>
            </a:r>
            <a:r>
              <a:rPr lang="en-US" dirty="0" smtClean="0"/>
              <a:t>19</a:t>
            </a:r>
            <a:r>
              <a:rPr lang="en-US" dirty="0" smtClean="0"/>
              <a:t>).</a:t>
            </a:r>
            <a:endParaRPr lang="en-US" dirty="0"/>
          </a:p>
          <a:p>
            <a:endParaRPr lang="en-US" dirty="0" smtClean="0"/>
          </a:p>
          <a:p>
            <a:r>
              <a:rPr lang="en-US" dirty="0" smtClean="0"/>
              <a:t>395 million watched a Disney TV show every </a:t>
            </a:r>
            <a:r>
              <a:rPr lang="en-US" dirty="0"/>
              <a:t>week (Giroux &amp; </a:t>
            </a:r>
            <a:r>
              <a:rPr lang="en-US" dirty="0" smtClean="0"/>
              <a:t>Pollock </a:t>
            </a:r>
            <a:r>
              <a:rPr lang="en-US" dirty="0"/>
              <a:t>19).</a:t>
            </a:r>
          </a:p>
          <a:p>
            <a:endParaRPr lang="en-US" dirty="0" smtClean="0"/>
          </a:p>
          <a:p>
            <a:r>
              <a:rPr lang="en-US" dirty="0" smtClean="0"/>
              <a:t>212 million listened or danced to Disney music, records, tapes, or </a:t>
            </a:r>
            <a:r>
              <a:rPr lang="en-US" dirty="0"/>
              <a:t>compact </a:t>
            </a:r>
            <a:r>
              <a:rPr lang="en-US" dirty="0" smtClean="0"/>
              <a:t>discs (</a:t>
            </a:r>
            <a:r>
              <a:rPr lang="en-US" dirty="0"/>
              <a:t>Giroux &amp; </a:t>
            </a:r>
            <a:r>
              <a:rPr lang="en-US" dirty="0" smtClean="0"/>
              <a:t>Pollock </a:t>
            </a:r>
            <a:r>
              <a:rPr lang="en-US" dirty="0"/>
              <a:t>19</a:t>
            </a:r>
            <a:r>
              <a:rPr lang="en-US" dirty="0" smtClean="0"/>
              <a:t>). </a:t>
            </a:r>
          </a:p>
          <a:p>
            <a:endParaRPr lang="en-US" dirty="0" smtClean="0"/>
          </a:p>
          <a:p>
            <a:r>
              <a:rPr lang="en-US" dirty="0" smtClean="0"/>
              <a:t>More than 50 million people a year from all lands passed through the turnstiles of Disney </a:t>
            </a:r>
            <a:r>
              <a:rPr lang="en-US" dirty="0"/>
              <a:t>theme </a:t>
            </a:r>
            <a:r>
              <a:rPr lang="en-US" dirty="0" smtClean="0"/>
              <a:t>parks (</a:t>
            </a:r>
            <a:r>
              <a:rPr lang="en-US" dirty="0"/>
              <a:t>Giroux &amp; </a:t>
            </a:r>
            <a:r>
              <a:rPr lang="en-US" dirty="0" smtClean="0"/>
              <a:t>Pollock </a:t>
            </a:r>
            <a:r>
              <a:rPr lang="en-US" dirty="0"/>
              <a:t>19). </a:t>
            </a:r>
            <a:endParaRPr lang="en-US" dirty="0" smtClean="0"/>
          </a:p>
          <a:p>
            <a:endParaRPr lang="en-US" dirty="0" smtClean="0"/>
          </a:p>
          <a:p>
            <a:r>
              <a:rPr lang="en-US" dirty="0" smtClean="0"/>
              <a:t>Disney’s culture attracts the attention of </a:t>
            </a:r>
            <a:r>
              <a:rPr lang="en-US" dirty="0"/>
              <a:t>mostly </a:t>
            </a:r>
            <a:r>
              <a:rPr lang="en-US" dirty="0" smtClean="0"/>
              <a:t>children (</a:t>
            </a:r>
            <a:r>
              <a:rPr lang="en-US" dirty="0"/>
              <a:t>Giroux &amp; </a:t>
            </a:r>
            <a:r>
              <a:rPr lang="en-US" dirty="0" smtClean="0"/>
              <a:t>Pollock </a:t>
            </a:r>
            <a:r>
              <a:rPr lang="en-US" dirty="0"/>
              <a:t>19). </a:t>
            </a:r>
          </a:p>
        </p:txBody>
      </p:sp>
    </p:spTree>
    <p:extLst>
      <p:ext uri="{BB962C8B-B14F-4D97-AF65-F5344CB8AC3E}">
        <p14:creationId xmlns:p14="http://schemas.microsoft.com/office/powerpoint/2010/main" val="15366752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354" y="4953000"/>
            <a:ext cx="3413023" cy="1752600"/>
          </a:xfrm>
        </p:spPr>
        <p:txBody>
          <a:bodyPr/>
          <a:lstStyle/>
          <a:p>
            <a:r>
              <a:rPr lang="en-US" sz="2400" dirty="0" smtClean="0"/>
              <a:t>Example 1</a:t>
            </a:r>
            <a:r>
              <a:rPr lang="en-US" sz="2400" i="1" dirty="0"/>
              <a:t/>
            </a:r>
            <a:br>
              <a:rPr lang="en-US" sz="2400" i="1" dirty="0"/>
            </a:br>
            <a:r>
              <a:rPr lang="en-US" sz="2400" i="1" dirty="0" smtClean="0"/>
              <a:t> The </a:t>
            </a:r>
            <a:r>
              <a:rPr lang="en-US" sz="2400" i="1" dirty="0" smtClean="0"/>
              <a:t>Little Mermaid</a:t>
            </a:r>
            <a:r>
              <a:rPr lang="en-US" sz="2400" dirty="0" smtClean="0"/>
              <a:t>: </a:t>
            </a:r>
            <a:br>
              <a:rPr lang="en-US" sz="2400" dirty="0" smtClean="0"/>
            </a:br>
            <a:r>
              <a:rPr lang="en-US" sz="2400" dirty="0" smtClean="0"/>
              <a:t>Ariel </a:t>
            </a:r>
            <a:r>
              <a:rPr lang="en-US" sz="2400" dirty="0" smtClean="0"/>
              <a:t>(1989)</a:t>
            </a:r>
            <a:endParaRPr lang="en-US" sz="2400" dirty="0"/>
          </a:p>
        </p:txBody>
      </p:sp>
      <p:sp>
        <p:nvSpPr>
          <p:cNvPr id="3" name="Content Placeholder 2"/>
          <p:cNvSpPr>
            <a:spLocks noGrp="1"/>
          </p:cNvSpPr>
          <p:nvPr>
            <p:ph sz="quarter" idx="13"/>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8510"/>
            <a:ext cx="2968057" cy="2205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91000"/>
            <a:ext cx="2962201" cy="222165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39" y="3324592"/>
            <a:ext cx="2210112" cy="3209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990600"/>
            <a:ext cx="1778152" cy="28099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890" y="533400"/>
            <a:ext cx="3114878" cy="21046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0477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Ariel and her </a:t>
            </a:r>
            <a:r>
              <a:rPr lang="en-US" dirty="0" smtClean="0"/>
              <a:t/>
            </a:r>
            <a:br>
              <a:rPr lang="en-US" dirty="0" smtClean="0"/>
            </a:br>
            <a:r>
              <a:rPr lang="en-US" dirty="0" smtClean="0"/>
              <a:t>Sea </a:t>
            </a:r>
            <a:r>
              <a:rPr lang="en-US" dirty="0" smtClean="0"/>
              <a:t>World</a:t>
            </a:r>
            <a:endParaRPr lang="en-US" dirty="0"/>
          </a:p>
        </p:txBody>
      </p:sp>
      <p:sp>
        <p:nvSpPr>
          <p:cNvPr id="3" name="Content Placeholder 2"/>
          <p:cNvSpPr>
            <a:spLocks noGrp="1"/>
          </p:cNvSpPr>
          <p:nvPr>
            <p:ph sz="quarter" idx="13"/>
          </p:nvPr>
        </p:nvSpPr>
        <p:spPr>
          <a:xfrm>
            <a:off x="914400" y="731520"/>
            <a:ext cx="6629400" cy="3840480"/>
          </a:xfrm>
        </p:spPr>
        <p:txBody>
          <a:bodyPr>
            <a:normAutofit fontScale="55000" lnSpcReduction="20000"/>
          </a:bodyPr>
          <a:lstStyle/>
          <a:p>
            <a:r>
              <a:rPr lang="en-US" dirty="0" smtClean="0"/>
              <a:t>“Undoubtedly, feminists have criticized </a:t>
            </a:r>
            <a:r>
              <a:rPr lang="en-US" i="1" dirty="0" smtClean="0"/>
              <a:t>The Little Mermaid’s </a:t>
            </a:r>
            <a:r>
              <a:rPr lang="en-US" dirty="0" smtClean="0"/>
              <a:t>Ariel because she seems to have little ambition beyond getting her prince” (</a:t>
            </a:r>
            <a:r>
              <a:rPr lang="en-US" dirty="0" err="1" smtClean="0"/>
              <a:t>Trites</a:t>
            </a:r>
            <a:r>
              <a:rPr lang="en-US" dirty="0" smtClean="0"/>
              <a:t> </a:t>
            </a:r>
            <a:r>
              <a:rPr lang="en-US" dirty="0" smtClean="0"/>
              <a:t>1990). </a:t>
            </a:r>
          </a:p>
          <a:p>
            <a:pPr lvl="1"/>
            <a:r>
              <a:rPr lang="en-US" dirty="0" smtClean="0"/>
              <a:t>Example: Ariel’s anthem “Part of your World.”  Illustrates her desire to become a citizen and participate in the human public (178).  This song uses words of mobility, “run,” “walk,” “dance.” </a:t>
            </a:r>
          </a:p>
          <a:p>
            <a:pPr lvl="1"/>
            <a:r>
              <a:rPr lang="en-US" dirty="0" smtClean="0"/>
              <a:t>She faces the pain of having to conform to society when she visits Ursula. </a:t>
            </a:r>
          </a:p>
          <a:p>
            <a:pPr lvl="1"/>
            <a:r>
              <a:rPr lang="en-US" dirty="0" smtClean="0"/>
              <a:t>Her body is literally transformed.  She also has to choose between “voice” and “access” to the human culture.  She can never have both. </a:t>
            </a:r>
          </a:p>
          <a:p>
            <a:endParaRPr lang="en-US" dirty="0" smtClean="0"/>
          </a:p>
          <a:p>
            <a:r>
              <a:rPr lang="en-US" dirty="0" smtClean="0"/>
              <a:t>Ariel’s voyage to the “real world” symbolizes women’s “access to the white male system” (</a:t>
            </a:r>
            <a:r>
              <a:rPr lang="en-US" dirty="0" smtClean="0"/>
              <a:t>Bell 177</a:t>
            </a:r>
            <a:r>
              <a:rPr lang="en-US" dirty="0" smtClean="0"/>
              <a:t>).</a:t>
            </a:r>
          </a:p>
          <a:p>
            <a:pPr marL="45720" indent="0">
              <a:buNone/>
            </a:pPr>
            <a:endParaRPr lang="en-US" dirty="0" smtClean="0"/>
          </a:p>
          <a:p>
            <a:r>
              <a:rPr lang="en-US" dirty="0" smtClean="0"/>
              <a:t>The Sea World symbolizes the invisible or mythic world; Eric’s white world symbolizes “cultural validity” (</a:t>
            </a:r>
            <a:r>
              <a:rPr lang="en-US" dirty="0" smtClean="0"/>
              <a:t>Bell </a:t>
            </a:r>
            <a:r>
              <a:rPr lang="en-US" dirty="0" smtClean="0"/>
              <a:t>178).</a:t>
            </a:r>
          </a:p>
          <a:p>
            <a:endParaRPr lang="en-US" dirty="0" smtClean="0"/>
          </a:p>
          <a:p>
            <a:r>
              <a:rPr lang="en-US" dirty="0" smtClean="0"/>
              <a:t>Sebastian’s character illustrates many of the same characteristics that are present in people of color. </a:t>
            </a:r>
          </a:p>
          <a:p>
            <a:endParaRPr lang="en-US" dirty="0" smtClean="0"/>
          </a:p>
          <a:p>
            <a:r>
              <a:rPr lang="en-US" dirty="0" smtClean="0"/>
              <a:t>Eric and his friends dismiss the sea world as a myth/urban legend/”fairy tale.”</a:t>
            </a:r>
          </a:p>
          <a:p>
            <a:pPr marL="45720" indent="0">
              <a:buNone/>
            </a:pP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22426"/>
            <a:ext cx="1628775" cy="14508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9720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Is Ariel’s character hopeful?</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dirty="0" smtClean="0"/>
              <a:t>She regains her voice after she has married Eric.</a:t>
            </a:r>
          </a:p>
          <a:p>
            <a:r>
              <a:rPr lang="en-US" dirty="0" smtClean="0"/>
              <a:t>In the original fairy tale, Anderson kills off the mermaid because she “fails to earn the prince’s love” (180).</a:t>
            </a:r>
            <a:endParaRPr lang="en-US" dirty="0"/>
          </a:p>
          <a:p>
            <a:pPr lvl="1"/>
            <a:r>
              <a:rPr lang="en-US" dirty="0" smtClean="0"/>
              <a:t>“Anderson offers women several paths towards self-realization, so the message to children is much more farsighted than Disney’s limited message that only through marriage can a woman be complete” (1990/91, 150). </a:t>
            </a:r>
          </a:p>
          <a:p>
            <a:pPr lvl="1"/>
            <a:r>
              <a:rPr lang="en-US" dirty="0" smtClean="0"/>
              <a:t>However, it is important to remember that Anderson’s message is still limiting. Anderson’s little mermaid is still under the rule and control of God.</a:t>
            </a:r>
          </a:p>
          <a:p>
            <a:r>
              <a:rPr lang="en-US" dirty="0" smtClean="0"/>
              <a:t>Ursula’s death is also symbolic:</a:t>
            </a:r>
          </a:p>
          <a:p>
            <a:pPr lvl="1"/>
            <a:r>
              <a:rPr lang="en-US" dirty="0" smtClean="0"/>
              <a:t>Illustrates the death and silence of a strong, independent female. </a:t>
            </a:r>
          </a:p>
          <a:p>
            <a:pPr lvl="1"/>
            <a:r>
              <a:rPr lang="en-US" dirty="0" smtClean="0"/>
              <a:t>Her image after death is of a voice, speaking subject who has been taught that gender is a performance.</a:t>
            </a:r>
          </a:p>
          <a:p>
            <a:pPr lvl="1"/>
            <a:r>
              <a:rPr lang="en-US" dirty="0" smtClean="0"/>
              <a:t>Ariel does learns this lesson from Ursula. </a:t>
            </a:r>
            <a:endParaRPr lang="en-US" dirty="0"/>
          </a:p>
        </p:txBody>
      </p:sp>
    </p:spTree>
    <p:extLst>
      <p:ext uri="{BB962C8B-B14F-4D97-AF65-F5344CB8AC3E}">
        <p14:creationId xmlns:p14="http://schemas.microsoft.com/office/powerpoint/2010/main" val="39152833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Ursula: </a:t>
            </a:r>
            <a:r>
              <a:rPr lang="en-US" dirty="0"/>
              <a:t>T</a:t>
            </a:r>
            <a:r>
              <a:rPr lang="en-US" dirty="0" smtClean="0"/>
              <a:t>he Inverted Medusa</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1219200"/>
            <a:ext cx="2973944"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C:\Users\Allison\Desktop\Women of Disney Project\Medu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0"/>
            <a:ext cx="2343917" cy="3276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0024633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5800" y="381000"/>
            <a:ext cx="3346704" cy="639762"/>
          </a:xfrm>
        </p:spPr>
        <p:txBody>
          <a:bodyPr/>
          <a:lstStyle/>
          <a:p>
            <a:r>
              <a:rPr lang="en-US" dirty="0" smtClean="0"/>
              <a:t>Ursula: The Monstrous Sea Witch </a:t>
            </a:r>
            <a:endParaRPr lang="en-US" dirty="0"/>
          </a:p>
        </p:txBody>
      </p:sp>
      <p:sp>
        <p:nvSpPr>
          <p:cNvPr id="3" name="Content Placeholder 2"/>
          <p:cNvSpPr>
            <a:spLocks noGrp="1"/>
          </p:cNvSpPr>
          <p:nvPr>
            <p:ph sz="half" idx="2"/>
          </p:nvPr>
        </p:nvSpPr>
        <p:spPr>
          <a:xfrm>
            <a:off x="457200" y="1085557"/>
            <a:ext cx="3969751" cy="3476473"/>
          </a:xfrm>
        </p:spPr>
        <p:txBody>
          <a:bodyPr>
            <a:normAutofit fontScale="62500" lnSpcReduction="20000"/>
          </a:bodyPr>
          <a:lstStyle/>
          <a:p>
            <a:r>
              <a:rPr lang="en-US" dirty="0" smtClean="0"/>
              <a:t>Ursula’s image is literally the inverted image of Greek Mythology’s Medusa; ironic figure </a:t>
            </a:r>
          </a:p>
          <a:p>
            <a:r>
              <a:rPr lang="en-US" dirty="0" smtClean="0"/>
              <a:t>Ursula’s is unlike any other female villain in the Walt Disney animated movies</a:t>
            </a:r>
            <a:r>
              <a:rPr lang="en-US" dirty="0"/>
              <a:t>.</a:t>
            </a:r>
            <a:r>
              <a:rPr lang="en-US" dirty="0" smtClean="0"/>
              <a:t>  She is a symbol of the “repressed” (181). </a:t>
            </a:r>
          </a:p>
          <a:p>
            <a:r>
              <a:rPr lang="en-US" dirty="0" smtClean="0"/>
              <a:t>She is presented as a drag queen who transcends all previously established social gender boundaries; OR she’s the image of a strong, independent material figure.  </a:t>
            </a:r>
          </a:p>
          <a:p>
            <a:r>
              <a:rPr lang="en-US" dirty="0" smtClean="0"/>
              <a:t>Ursula is the only female who understands gender boundaries.  Before she transforms Ariel, she warns her of what will have to happen if she wishes to be part of the human world.  Once Ariel accepts, she transforms her body into an “acceptable” one. </a:t>
            </a:r>
            <a:endParaRPr lang="en-US" dirty="0"/>
          </a:p>
          <a:p>
            <a:r>
              <a:rPr lang="en-US" dirty="0" smtClean="0"/>
              <a:t>Ariel’s voice is also taken by Ursula. This suggests that if women want to be accepted into white, male dominated societies, then they must physically transform themselves, and meet the established standards of white, male dominated societies. They also must realize that they will not have a voice in society.  (When Ariel initially enters Eric’s world, she literally cannot speak.)</a:t>
            </a:r>
            <a:endParaRPr lang="en-US" dirty="0"/>
          </a:p>
        </p:txBody>
      </p:sp>
      <p:sp>
        <p:nvSpPr>
          <p:cNvPr id="6" name="Text Placeholder 5"/>
          <p:cNvSpPr>
            <a:spLocks noGrp="1"/>
          </p:cNvSpPr>
          <p:nvPr>
            <p:ph type="body" sz="quarter" idx="3"/>
          </p:nvPr>
        </p:nvSpPr>
        <p:spPr>
          <a:xfrm>
            <a:off x="4419600" y="3429000"/>
            <a:ext cx="3346704" cy="639762"/>
          </a:xfrm>
        </p:spPr>
        <p:txBody>
          <a:bodyPr/>
          <a:lstStyle/>
          <a:p>
            <a:r>
              <a:rPr lang="en-US" dirty="0" smtClean="0"/>
              <a:t>“YouTube Clip: “Poor Unfortunate Soul”</a:t>
            </a:r>
            <a:endParaRPr lang="en-US" dirty="0"/>
          </a:p>
        </p:txBody>
      </p:sp>
      <p:sp>
        <p:nvSpPr>
          <p:cNvPr id="2" name="Title 1"/>
          <p:cNvSpPr>
            <a:spLocks noGrp="1"/>
          </p:cNvSpPr>
          <p:nvPr>
            <p:ph type="title"/>
          </p:nvPr>
        </p:nvSpPr>
        <p:spPr>
          <a:xfrm>
            <a:off x="2209800" y="4572000"/>
            <a:ext cx="6096001" cy="943168"/>
          </a:xfrm>
        </p:spPr>
        <p:txBody>
          <a:bodyPr/>
          <a:lstStyle/>
          <a:p>
            <a:r>
              <a:rPr lang="en-US" dirty="0" smtClean="0"/>
              <a:t>Ursula: The Inverted Medusa continued…</a:t>
            </a:r>
            <a:endParaRPr lang="en-US" dirty="0"/>
          </a:p>
        </p:txBody>
      </p:sp>
      <p:pic>
        <p:nvPicPr>
          <p:cNvPr id="2050" name="Picture 2" descr="C:\Users\Allison\Desktop\Women of Disney Project\ursula 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62030"/>
            <a:ext cx="2800350" cy="20290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4" name="Content Placeholder 13"/>
          <p:cNvSpPr>
            <a:spLocks noGrp="1"/>
          </p:cNvSpPr>
          <p:nvPr>
            <p:ph sz="quarter" idx="4"/>
          </p:nvPr>
        </p:nvSpPr>
        <p:spPr>
          <a:xfrm>
            <a:off x="4648200" y="762000"/>
            <a:ext cx="3727704" cy="4114800"/>
          </a:xfrm>
        </p:spPr>
        <p:txBody>
          <a:bodyPr>
            <a:normAutofit fontScale="70000" lnSpcReduction="20000"/>
          </a:bodyPr>
          <a:lstStyle/>
          <a:p>
            <a:endParaRPr lang="en-US" dirty="0"/>
          </a:p>
          <a:p>
            <a:r>
              <a:rPr lang="en-US" dirty="0" smtClean="0"/>
              <a:t>Disney’s pattern with female villains: “Any woman with power has to be represented as a castrating bitch” (181).</a:t>
            </a:r>
          </a:p>
          <a:p>
            <a:r>
              <a:rPr lang="en-US" dirty="0" smtClean="0"/>
              <a:t>Ursula’s death at the end of the movie further silences and ignores women in power.  In the white system, it is much easier to be silent than monstrous (181).</a:t>
            </a:r>
          </a:p>
          <a:p>
            <a:r>
              <a:rPr lang="en-US" dirty="0" smtClean="0"/>
              <a:t>“Ursula teaches Ariel that performance and voice are manifestations and liberations of gender” (182).</a:t>
            </a:r>
          </a:p>
          <a:p>
            <a:pPr marL="45720" indent="0">
              <a:buNone/>
            </a:pPr>
            <a:endParaRPr lang="en-US" dirty="0" smtClean="0"/>
          </a:p>
          <a:p>
            <a:endParaRPr lang="en-US" dirty="0"/>
          </a:p>
          <a:p>
            <a:endParaRPr lang="en-US" dirty="0" smtClean="0"/>
          </a:p>
          <a:p>
            <a:endParaRPr lang="en-US" dirty="0"/>
          </a:p>
          <a:p>
            <a:endParaRPr lang="en-US" dirty="0" smtClean="0"/>
          </a:p>
          <a:p>
            <a:pPr marL="45720" indent="0">
              <a:buNone/>
            </a:pPr>
            <a:endParaRPr lang="en-US" dirty="0" smtClean="0">
              <a:hlinkClick r:id="rId3"/>
            </a:endParaRPr>
          </a:p>
          <a:p>
            <a:r>
              <a:rPr lang="en-US" dirty="0">
                <a:hlinkClick r:id="rId3"/>
              </a:rPr>
              <a:t>http://www.youtube.com/watch?v=oDRmuK0ZPLI</a:t>
            </a:r>
            <a:endParaRPr lang="en-US" dirty="0"/>
          </a:p>
        </p:txBody>
      </p:sp>
    </p:spTree>
    <p:extLst>
      <p:ext uri="{BB962C8B-B14F-4D97-AF65-F5344CB8AC3E}">
        <p14:creationId xmlns:p14="http://schemas.microsoft.com/office/powerpoint/2010/main" val="2187224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3424</TotalTime>
  <Words>1535</Words>
  <Application>Microsoft Macintosh PowerPoint</Application>
  <PresentationFormat>On-screen Show (4:3)</PresentationFormat>
  <Paragraphs>123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Slipstream</vt:lpstr>
      <vt:lpstr>Student Sample Pop Culture Project</vt:lpstr>
      <vt:lpstr>Issue: Women of Disney…Fantasy or Reality?</vt:lpstr>
      <vt:lpstr>Purpose</vt:lpstr>
      <vt:lpstr>Statics about the Disney Company</vt:lpstr>
      <vt:lpstr>Example 1  The Little Mermaid:  Ariel (1989)</vt:lpstr>
      <vt:lpstr>Ariel and her  Sea World</vt:lpstr>
      <vt:lpstr>Is Ariel’s character hopeful?</vt:lpstr>
      <vt:lpstr>Ursula: The Inverted Medusa</vt:lpstr>
      <vt:lpstr>Ursula: The Inverted Medusa continued…</vt:lpstr>
      <vt:lpstr>Example 2: Mary Poppins (1964)</vt:lpstr>
      <vt:lpstr>“Mary Poppins, practically perfect in every way.”</vt:lpstr>
      <vt:lpstr>Are there exceptions? </vt:lpstr>
      <vt:lpstr>Jasmine? (1992)  </vt:lpstr>
      <vt:lpstr>Connection to Literature #1: Animal Farm</vt:lpstr>
      <vt:lpstr>Connection to Literature #2:  Thor Gains his Hammer</vt:lpstr>
      <vt:lpstr>Connection to Literature #3:  Romeo and Juliet</vt:lpstr>
      <vt:lpstr>How can we fix the problem?</vt:lpstr>
      <vt:lpstr>Work Cited Page/ Bibliography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of Disney…Fantasy or Reality?</dc:title>
  <dc:creator>Allison</dc:creator>
  <cp:lastModifiedBy>acarmack</cp:lastModifiedBy>
  <cp:revision>58</cp:revision>
  <dcterms:created xsi:type="dcterms:W3CDTF">2011-03-26T17:36:03Z</dcterms:created>
  <dcterms:modified xsi:type="dcterms:W3CDTF">2014-06-01T18:59:27Z</dcterms:modified>
</cp:coreProperties>
</file>